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91" r:id="rId6"/>
    <p:sldId id="260" r:id="rId7"/>
    <p:sldId id="292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74" r:id="rId30"/>
    <p:sldId id="284" r:id="rId31"/>
    <p:sldId id="285" r:id="rId32"/>
    <p:sldId id="286" r:id="rId33"/>
    <p:sldId id="287" r:id="rId34"/>
    <p:sldId id="288" r:id="rId35"/>
    <p:sldId id="289" r:id="rId36"/>
  </p:sldIdLst>
  <p:sldSz cx="18288000" cy="10287000"/>
  <p:notesSz cx="6858000" cy="9144000"/>
  <p:embeddedFontLst>
    <p:embeddedFont>
      <p:font typeface="맑은 고딕" panose="020B0503020000020004" pitchFamily="34" charset="-127"/>
      <p:regular r:id="rId38"/>
      <p:bold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Poppins ExtraLight" panose="020B0604020202020204" pitchFamily="34" charset="0"/>
      <p:regular r:id="rId44"/>
      <p:italic r:id="rId45"/>
    </p:embeddedFont>
    <p:embeddedFont>
      <p:font typeface="Pretendard Bold" panose="02000503000000020004" pitchFamily="2" charset="-127"/>
      <p:bold r:id="rId46"/>
      <p:italic r:id="rId47"/>
    </p:embeddedFont>
    <p:embeddedFont>
      <p:font typeface="Pretendard Light" panose="02000403000000020004" pitchFamily="2" charset="-127"/>
      <p:regular r:id="rId48"/>
    </p:embeddedFont>
    <p:embeddedFont>
      <p:font typeface="Pretendard Medium" panose="02000503000000020004" pitchFamily="2" charset="-127"/>
      <p:regular r:id="rId49"/>
      <p:bold r:id="rId50"/>
    </p:embeddedFont>
    <p:embeddedFont>
      <p:font typeface="Pretendard Regular" panose="02000503000000020004" pitchFamily="2" charset="-127"/>
      <p:regular r:id="rId51"/>
      <p:bold r:id="rId52"/>
    </p:embeddedFont>
    <p:embeddedFont>
      <p:font typeface="Pretendard SemiBold" panose="02000503000000020004" pitchFamily="2" charset="-127"/>
      <p:regular r:id="rId53"/>
      <p:bold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9F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 autoAdjust="0"/>
    <p:restoredTop sz="77352" autoAdjust="0"/>
  </p:normalViewPr>
  <p:slideViewPr>
    <p:cSldViewPr>
      <p:cViewPr varScale="1">
        <p:scale>
          <a:sx n="82" d="100"/>
          <a:sy n="82" d="100"/>
        </p:scale>
        <p:origin x="117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F3D58-E356-4A8E-909C-F31BD289C8C7}" type="datetimeFigureOut">
              <a:rPr lang="ko-KR" altLang="en-US" smtClean="0"/>
              <a:t>2024. 12. 1.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D22B2-A4C0-4A31-AD96-E90F133AF8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153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, </a:t>
            </a:r>
            <a:r>
              <a:rPr lang="ko-KR" altLang="en-US" dirty="0"/>
              <a:t>오늘 경주의 밤이라는 플랫폼을 소개해드릴 </a:t>
            </a:r>
            <a:r>
              <a:rPr lang="ko-KR" altLang="en-US" dirty="0" err="1"/>
              <a:t>자바조아</a:t>
            </a:r>
            <a:r>
              <a:rPr lang="ko-KR" altLang="en-US" dirty="0"/>
              <a:t> 팀입니다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055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지역 플랫폼은 경제상황</a:t>
            </a:r>
            <a:r>
              <a:rPr lang="en-US" altLang="ko-KR" dirty="0"/>
              <a:t>, </a:t>
            </a:r>
            <a:r>
              <a:rPr lang="ko-KR" altLang="en-US" dirty="0"/>
              <a:t>관광 수요 등에 의해 언제든 사장될 수 있는 위기가 존재하기에</a:t>
            </a:r>
            <a:endParaRPr lang="en-US" altLang="ko-KR" dirty="0"/>
          </a:p>
          <a:p>
            <a:r>
              <a:rPr lang="ko-KR" altLang="en-US" dirty="0"/>
              <a:t>키오스크를 통한 홍보활동</a:t>
            </a:r>
            <a:r>
              <a:rPr lang="en-US" altLang="ko-KR" dirty="0"/>
              <a:t>, </a:t>
            </a:r>
            <a:r>
              <a:rPr lang="ko-KR" altLang="en-US" dirty="0"/>
              <a:t>대형 </a:t>
            </a:r>
            <a:r>
              <a:rPr lang="en-US" altLang="ko-KR" dirty="0"/>
              <a:t>SNS</a:t>
            </a:r>
            <a:r>
              <a:rPr lang="ko-KR" altLang="en-US" dirty="0"/>
              <a:t>로 인증 이벤트를 기획하여 상권</a:t>
            </a:r>
            <a:r>
              <a:rPr lang="en-US" altLang="ko-KR" dirty="0"/>
              <a:t>-</a:t>
            </a:r>
            <a:r>
              <a:rPr lang="ko-KR" altLang="en-US" dirty="0"/>
              <a:t>플랫폼</a:t>
            </a:r>
            <a:r>
              <a:rPr lang="en-US" altLang="ko-KR" dirty="0"/>
              <a:t>-</a:t>
            </a:r>
            <a:r>
              <a:rPr lang="ko-KR" altLang="en-US" dirty="0"/>
              <a:t>고객을 묶는 단단한 연결고리를 만들려고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플랫폼 활용 인구를 분석하여 시각자료로 제작하여</a:t>
            </a:r>
            <a:r>
              <a:rPr lang="en-US" altLang="ko-KR" dirty="0"/>
              <a:t>, </a:t>
            </a:r>
            <a:r>
              <a:rPr lang="ko-KR" altLang="en-US" dirty="0"/>
              <a:t>경주시와 자영업자들에게 제공하여 트렌드를 보다 빠르게 따라갈 수 있는 발판을 마련할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41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빈 공실을 자체 물류 </a:t>
            </a:r>
            <a:r>
              <a:rPr lang="en-US" altLang="ko-KR" dirty="0"/>
              <a:t>HUB</a:t>
            </a:r>
            <a:r>
              <a:rPr lang="ko-KR" altLang="en-US" dirty="0"/>
              <a:t>로 기획</a:t>
            </a:r>
            <a:r>
              <a:rPr lang="en-US" altLang="ko-KR" dirty="0"/>
              <a:t>. </a:t>
            </a:r>
            <a:r>
              <a:rPr lang="ko-KR" altLang="en-US" dirty="0"/>
              <a:t>숙소에 빠르게 배송할 수 있도록 하고</a:t>
            </a:r>
            <a:r>
              <a:rPr lang="en-US" altLang="ko-KR" dirty="0"/>
              <a:t>, </a:t>
            </a:r>
            <a:r>
              <a:rPr lang="ko-KR" altLang="en-US" dirty="0"/>
              <a:t>그런 물류를 맡아줄 수 있는 배송기사를 고용하여 일자리 문제에서 해결법을 찾으려 합니다</a:t>
            </a:r>
            <a:r>
              <a:rPr lang="en-US" altLang="ko-KR" dirty="0"/>
              <a:t>.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7149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의 핵심기능과 기획은</a:t>
            </a:r>
            <a:endParaRPr lang="en-US" altLang="ko-KR" dirty="0"/>
          </a:p>
          <a:p>
            <a:r>
              <a:rPr lang="ko-KR" altLang="en-US" dirty="0"/>
              <a:t>한옥</a:t>
            </a:r>
            <a:r>
              <a:rPr lang="en-US" altLang="ko-KR" dirty="0"/>
              <a:t>, </a:t>
            </a:r>
            <a:r>
              <a:rPr lang="ko-KR" altLang="en-US" dirty="0"/>
              <a:t>캠핑과 같은 숙박시설 제공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지역 농산물 직수입과 </a:t>
            </a:r>
            <a:r>
              <a:rPr lang="ko-KR" altLang="en-US" dirty="0" err="1"/>
              <a:t>직배송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공급자와 소비자가 모두 상생할 방안으로</a:t>
            </a:r>
            <a:endParaRPr lang="en-US" altLang="ko-KR" dirty="0"/>
          </a:p>
          <a:p>
            <a:r>
              <a:rPr lang="ko-KR" altLang="en-US" dirty="0"/>
              <a:t>크게 </a:t>
            </a:r>
            <a:r>
              <a:rPr lang="en-US" altLang="ko-KR" dirty="0"/>
              <a:t>3</a:t>
            </a:r>
            <a:r>
              <a:rPr lang="ko-KR" altLang="en-US" dirty="0"/>
              <a:t>가지로 나뉩니다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765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의 첫 번째 차별성은</a:t>
            </a:r>
            <a:endParaRPr lang="en-US" altLang="ko-KR" dirty="0"/>
          </a:p>
          <a:p>
            <a:r>
              <a:rPr lang="ko-KR" altLang="en-US" dirty="0"/>
              <a:t>경주만의 매력에 집중한 플랫폼이라는 점입니다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저희가 생각한 경주만의 매력은 높은 건물이 없고 자연과 조화롭다는 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문화재가 곳곳에 있어 </a:t>
            </a:r>
            <a:r>
              <a:rPr lang="ko-KR" altLang="en-US" dirty="0" err="1"/>
              <a:t>현재과</a:t>
            </a:r>
            <a:r>
              <a:rPr lang="ko-KR" altLang="en-US" dirty="0"/>
              <a:t> 과거가 공존한다는 점입니다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그렇기에 펜션과 캠핑</a:t>
            </a:r>
            <a:r>
              <a:rPr lang="en-US" altLang="ko-KR" dirty="0"/>
              <a:t>, </a:t>
            </a:r>
            <a:r>
              <a:rPr lang="ko-KR" altLang="en-US" dirty="0"/>
              <a:t>한옥이라는 특정 숙박 옵션을 중개하여 여행자들에게 잊지 못한 경험을 제공합니다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150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여행을 가서 지역만의 독특한 특산물을 드신 경험이 </a:t>
            </a:r>
            <a:r>
              <a:rPr lang="ko-KR" altLang="en-US" dirty="0" err="1"/>
              <a:t>있으신가요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대부분 마트에서 장을 보지 않나요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저희는 지역의 농수산물과 축산물을 </a:t>
            </a:r>
            <a:r>
              <a:rPr lang="ko-KR" altLang="en-US" dirty="0" err="1"/>
              <a:t>직배송하는</a:t>
            </a:r>
            <a:r>
              <a:rPr lang="ko-KR" altLang="en-US" dirty="0"/>
              <a:t> 시스템을 도입하여</a:t>
            </a:r>
            <a:endParaRPr lang="en-US" altLang="ko-KR" dirty="0"/>
          </a:p>
          <a:p>
            <a:r>
              <a:rPr lang="ko-KR" altLang="en-US" dirty="0"/>
              <a:t>경주가 가진 정다운 맛을 경험할 수 있도록 지원합니다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948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소비자들이 유입되기 위해서는 그들에게 주어지는 혜택이 가장 중요하다고 생각합니다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SNS</a:t>
            </a:r>
            <a:r>
              <a:rPr lang="ko-KR" altLang="en-US" dirty="0"/>
              <a:t>이벤트를 통해 숙소 방문 </a:t>
            </a:r>
            <a:r>
              <a:rPr lang="ko-KR" altLang="en-US" dirty="0" err="1"/>
              <a:t>인증시</a:t>
            </a:r>
            <a:r>
              <a:rPr lang="en-US" altLang="ko-KR" dirty="0"/>
              <a:t>,</a:t>
            </a:r>
            <a:r>
              <a:rPr lang="ko-KR" altLang="en-US" dirty="0"/>
              <a:t> 소액의 지역화폐를 증정하고</a:t>
            </a:r>
            <a:endParaRPr lang="en-US" altLang="ko-KR" dirty="0"/>
          </a:p>
          <a:p>
            <a:r>
              <a:rPr lang="ko-KR" altLang="en-US" dirty="0"/>
              <a:t>쓰레기 처리 </a:t>
            </a:r>
            <a:r>
              <a:rPr lang="ko-KR" altLang="en-US" dirty="0" err="1"/>
              <a:t>인증시</a:t>
            </a:r>
            <a:r>
              <a:rPr lang="en-US" altLang="ko-KR" dirty="0"/>
              <a:t>, </a:t>
            </a:r>
            <a:r>
              <a:rPr lang="ko-KR" altLang="en-US" dirty="0"/>
              <a:t>지역 기념품 할인권을 증정하여 소비자들의 유입을 유도하려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2274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스마트시티에서 가장 중요한 요소는 거버넌스입니다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거버넌스에서는 시민들의 참여가 중요한 요소입니다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배달의 민족에서 </a:t>
            </a:r>
            <a:r>
              <a:rPr lang="en-US" altLang="ko-KR" dirty="0"/>
              <a:t>‘</a:t>
            </a:r>
            <a:r>
              <a:rPr lang="ko-KR" altLang="en-US" dirty="0" err="1"/>
              <a:t>우리가게클릭</a:t>
            </a:r>
            <a:r>
              <a:rPr lang="en-US" altLang="ko-KR" dirty="0"/>
              <a:t>’ </a:t>
            </a:r>
            <a:r>
              <a:rPr lang="ko-KR" altLang="en-US" dirty="0"/>
              <a:t>서비스를 벤치마킹하여</a:t>
            </a:r>
            <a:endParaRPr lang="en-US" altLang="ko-KR" dirty="0"/>
          </a:p>
          <a:p>
            <a:r>
              <a:rPr lang="ko-KR" altLang="en-US" dirty="0"/>
              <a:t>가격을 인하하여 제공하는 만큼 상단 노출을 가능하게 하는 </a:t>
            </a:r>
            <a:r>
              <a:rPr lang="ko-KR" altLang="en-US" dirty="0" err="1"/>
              <a:t>크레딧을</a:t>
            </a:r>
            <a:r>
              <a:rPr lang="ko-KR" altLang="en-US" dirty="0"/>
              <a:t> 제공하려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1439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기술 스택에 대해 소개하려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어플리케이션은 지속적인 사용을 기반으로 합니다</a:t>
            </a:r>
            <a:r>
              <a:rPr lang="en-US" altLang="ko-KR" dirty="0"/>
              <a:t>. </a:t>
            </a:r>
            <a:r>
              <a:rPr lang="ko-KR" altLang="en-US" dirty="0"/>
              <a:t>따라서 관광객들은 그러한 설치과정에서 거부감을 느끼리라 생각합니다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디바이스 기능이 필요한 서비스가 적고</a:t>
            </a:r>
            <a:r>
              <a:rPr lang="en-US" altLang="ko-KR" dirty="0"/>
              <a:t>, </a:t>
            </a:r>
            <a:r>
              <a:rPr lang="ko-KR" altLang="en-US" dirty="0"/>
              <a:t>유지보수 측면을 고려해서 저희는 웹 플랫폼을 기획했습니다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5813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활용한 기술 스택은 다음과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4800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진행한 개발과정을 도표로 </a:t>
            </a:r>
            <a:r>
              <a:rPr lang="ko-KR" altLang="en-US" dirty="0" err="1"/>
              <a:t>표시해두었습니다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880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목차를 총 </a:t>
            </a:r>
            <a:r>
              <a:rPr lang="en-US" altLang="ko-KR" dirty="0"/>
              <a:t>6</a:t>
            </a:r>
            <a:r>
              <a:rPr lang="ko-KR" altLang="en-US" dirty="0"/>
              <a:t>가지로 구성했습니다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 err="1"/>
              <a:t>해커톤</a:t>
            </a:r>
            <a:r>
              <a:rPr lang="ko-KR" altLang="en-US" dirty="0"/>
              <a:t> 기간동안 </a:t>
            </a:r>
            <a:r>
              <a:rPr lang="ko-KR" altLang="en-US" dirty="0" err="1"/>
              <a:t>수고해주셨던</a:t>
            </a:r>
            <a:r>
              <a:rPr lang="ko-KR" altLang="en-US" dirty="0"/>
              <a:t> 저희 팀원들을 소개해드리고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저희 플랫폼을 고안해낸 개발 배경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개발 과정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기능 시연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그리고 개발 결과를 소개해드릴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저희 플랫폼이 경주에 가져올 기대효과에 대해 말씀드리고 발표를 마무리하겠습니다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5187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개발 결과물을 한번 살펴보겠습니다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을 홍보해줄 키오스크 화면과 </a:t>
            </a:r>
            <a:r>
              <a:rPr lang="en-US" altLang="ko-KR" dirty="0"/>
              <a:t>SNS </a:t>
            </a:r>
            <a:r>
              <a:rPr lang="ko-KR" altLang="en-US" dirty="0"/>
              <a:t>이벤트 안내 페이지입니다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106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SNS </a:t>
            </a:r>
            <a:r>
              <a:rPr lang="ko-KR" altLang="en-US" dirty="0"/>
              <a:t>이벤트 </a:t>
            </a:r>
            <a:r>
              <a:rPr lang="en-US" altLang="ko-KR" dirty="0"/>
              <a:t>Page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좌측부터</a:t>
            </a:r>
            <a:r>
              <a:rPr lang="en-US" altLang="ko-KR" dirty="0"/>
              <a:t>) </a:t>
            </a:r>
            <a:r>
              <a:rPr lang="ko-KR" altLang="en-US" dirty="0"/>
              <a:t>이벤트를 신청하는 페이지와</a:t>
            </a:r>
            <a:r>
              <a:rPr lang="en-US" altLang="ko-KR" dirty="0"/>
              <a:t> </a:t>
            </a:r>
            <a:r>
              <a:rPr lang="ko-KR" altLang="en-US" dirty="0"/>
              <a:t>그동안 올린 게시물을 볼 수 있는 페이지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접속하시면 인증한 게시글과</a:t>
            </a:r>
            <a:r>
              <a:rPr lang="en-US" altLang="ko-KR" dirty="0"/>
              <a:t> </a:t>
            </a:r>
            <a:r>
              <a:rPr lang="ko-KR" altLang="en-US" dirty="0"/>
              <a:t>댓글을 볼 수 있는 페이지로 넘어갑니다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709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사용자의 요청에 따라 여행 견적을 짜주는 </a:t>
            </a:r>
            <a:r>
              <a:rPr lang="ko-KR" altLang="en-US" dirty="0" err="1"/>
              <a:t>견적톡</a:t>
            </a:r>
            <a:r>
              <a:rPr lang="ko-KR" altLang="en-US" dirty="0"/>
              <a:t> 페이지입니다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견적톡을</a:t>
            </a:r>
            <a:r>
              <a:rPr lang="ko-KR" altLang="en-US" dirty="0"/>
              <a:t> 신청하시면 관리자가 보고 해당 요청에 </a:t>
            </a:r>
            <a:r>
              <a:rPr lang="ko-KR" altLang="en-US" dirty="0" err="1"/>
              <a:t>맟는</a:t>
            </a:r>
            <a:r>
              <a:rPr lang="ko-KR" altLang="en-US" dirty="0"/>
              <a:t> 숙소와 재료를 파악하여 견적을 내주는 시스템입니다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2121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숙소와 캠핑 예약 페이지입니다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마음에 드는 숙소를 누르시면 우측 상세페이지로 넘어가 원하시는 날짜에 예약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5535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예약 프로세스를 한번 살펴보겠습니다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예약일자를 통해 예약을 하시면 조회가능 하게하는 전화번호와 이메일을 입력하시고 예약요청을 누르시면</a:t>
            </a:r>
            <a:endParaRPr lang="en-US" altLang="ko-KR" dirty="0"/>
          </a:p>
          <a:p>
            <a:r>
              <a:rPr lang="ko-KR" altLang="en-US" dirty="0"/>
              <a:t>예약이 완료됩니다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289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예약 하기 전의 </a:t>
            </a:r>
            <a:r>
              <a:rPr lang="en-US" altLang="ko-KR" dirty="0"/>
              <a:t>DB</a:t>
            </a:r>
            <a:r>
              <a:rPr lang="ko-KR" altLang="en-US" dirty="0"/>
              <a:t>와 예약 한 후의 </a:t>
            </a:r>
            <a:r>
              <a:rPr lang="en-US" altLang="ko-KR" dirty="0"/>
              <a:t>DB </a:t>
            </a:r>
            <a:r>
              <a:rPr lang="ko-KR" altLang="en-US" dirty="0"/>
              <a:t>모습입니다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2509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지역 재료 구매 페이지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List</a:t>
            </a:r>
            <a:r>
              <a:rPr lang="ko-KR" altLang="en-US" dirty="0"/>
              <a:t>페이지를 보시고 마음에 드시는 업체를 </a:t>
            </a:r>
            <a:r>
              <a:rPr lang="ko-KR" altLang="en-US" dirty="0" err="1"/>
              <a:t>컨택하여</a:t>
            </a:r>
            <a:r>
              <a:rPr lang="ko-KR" altLang="en-US" dirty="0"/>
              <a:t> 직구매가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3607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200" dirty="0"/>
              <a:t>지역 </a:t>
            </a:r>
            <a:r>
              <a:rPr lang="ko-KR" altLang="en-US" sz="200"/>
              <a:t>재료 구매 페이지 우측 상단에 </a:t>
            </a:r>
            <a:r>
              <a:rPr lang="en-US" altLang="ko-KR" sz="200"/>
              <a:t>‘</a:t>
            </a:r>
            <a:r>
              <a:rPr lang="ko-KR" altLang="en-US" sz="200"/>
              <a:t>맞춤형 식사 추천받으러 가기</a:t>
            </a:r>
            <a:r>
              <a:rPr lang="en-US" altLang="ko-KR" sz="200"/>
              <a:t>’</a:t>
            </a:r>
            <a:r>
              <a:rPr lang="ko-KR" altLang="en-US" sz="200"/>
              <a:t>를 누르시면</a:t>
            </a:r>
            <a:endParaRPr lang="en-US" altLang="ko-KR" sz="200"/>
          </a:p>
          <a:p>
            <a:r>
              <a:rPr lang="ko-KR" altLang="en-US" sz="200"/>
              <a:t>질문을 통하여 사용자의 성향을 파악</a:t>
            </a:r>
            <a:r>
              <a:rPr lang="en-US" altLang="ko-KR" sz="200"/>
              <a:t>, </a:t>
            </a:r>
            <a:r>
              <a:rPr lang="ko-KR" altLang="en-US" sz="200"/>
              <a:t>해당 모델을 거쳐 결과를 도출하여 메뉴를 추천합니다</a:t>
            </a:r>
            <a:r>
              <a:rPr lang="en-US" altLang="ko-KR" sz="200"/>
              <a:t>.</a:t>
            </a:r>
            <a:r>
              <a:rPr lang="ko-KR" altLang="en-US" sz="200"/>
              <a:t> </a:t>
            </a:r>
            <a:endParaRPr lang="ko-KR" altLang="en-US" sz="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6981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예약 조회 페이지입니다</a:t>
            </a:r>
            <a:r>
              <a:rPr lang="en-US" altLang="ko-KR" dirty="0"/>
              <a:t>. </a:t>
            </a:r>
            <a:r>
              <a:rPr lang="ko-KR" altLang="en-US" dirty="0"/>
              <a:t>번호를 입력하시면 우측 페이지로 넘어가 사용자가 예약한 목록을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6415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간단한 기능 시연이 있겠습니다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민지씨 컴퓨터로 교대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549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모두가 함께 만들어 나가는 과정에 의의를 두어 저희는 최대한 스택을 나누려고 노력했습니다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소개하면서 인사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들어가기에 앞서 먼저 질문을 드려보려고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경주에서 숙박업소 금액이 조금 높다고 생각해보신 분 </a:t>
            </a:r>
            <a:r>
              <a:rPr lang="ko-KR" altLang="en-US" dirty="0" err="1"/>
              <a:t>계신가요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9600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이 지역 사회에 불러올 기대효과를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올해</a:t>
            </a:r>
            <a:r>
              <a:rPr lang="en-US" altLang="ko-KR" dirty="0"/>
              <a:t> 2</a:t>
            </a:r>
            <a:r>
              <a:rPr lang="ko-KR" altLang="en-US" dirty="0"/>
              <a:t>월</a:t>
            </a:r>
            <a:r>
              <a:rPr lang="en-US" altLang="ko-KR" dirty="0"/>
              <a:t>, </a:t>
            </a:r>
            <a:r>
              <a:rPr lang="ko-KR" altLang="en-US" dirty="0"/>
              <a:t>경주는 지역 신문에 실릴 정도로 심각한 관광객 감소를 겪었습니다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</a:t>
            </a:r>
            <a:r>
              <a:rPr lang="ko-KR" altLang="en-US" dirty="0" err="1"/>
              <a:t>가격경재력과</a:t>
            </a:r>
            <a:r>
              <a:rPr lang="ko-KR" altLang="en-US" dirty="0"/>
              <a:t> 국내관광지라는 키워드가 </a:t>
            </a:r>
            <a:endParaRPr lang="en-US" altLang="ko-KR" dirty="0"/>
          </a:p>
          <a:p>
            <a:r>
              <a:rPr lang="ko-KR" altLang="en-US" dirty="0" err="1"/>
              <a:t>부담없이</a:t>
            </a:r>
            <a:r>
              <a:rPr lang="ko-KR" altLang="en-US" dirty="0"/>
              <a:t> 즐길 수 있는 여행지라는 인식과 맞물려 지속적인 수요를 불러올 것으로 예상합니다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지속적인 수요는 관광인구의 증가를 야기하고 이는 지역 경제 활성화에 큰 기여를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2293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경주시에서 제공한 </a:t>
            </a:r>
            <a:r>
              <a:rPr lang="en-US" altLang="ko-KR" dirty="0"/>
              <a:t>2040 </a:t>
            </a:r>
            <a:r>
              <a:rPr lang="ko-KR" altLang="en-US" dirty="0"/>
              <a:t>미래종합발전계획서에서 도시환경 개선을 위해 해결해야 하는 부문에서</a:t>
            </a:r>
            <a:endParaRPr lang="en-US" altLang="ko-KR" dirty="0"/>
          </a:p>
          <a:p>
            <a:r>
              <a:rPr lang="en-US" altLang="ko-KR" dirty="0"/>
              <a:t>‘</a:t>
            </a:r>
            <a:r>
              <a:rPr lang="ko-KR" altLang="en-US" dirty="0"/>
              <a:t>낙후지역 정비</a:t>
            </a:r>
            <a:r>
              <a:rPr lang="en-US" altLang="ko-KR" dirty="0"/>
              <a:t>’</a:t>
            </a:r>
            <a:r>
              <a:rPr lang="ko-KR" altLang="en-US" dirty="0"/>
              <a:t>가 </a:t>
            </a:r>
            <a:r>
              <a:rPr lang="en-US" altLang="ko-KR" dirty="0"/>
              <a:t>1</a:t>
            </a:r>
            <a:r>
              <a:rPr lang="ko-KR" altLang="en-US" dirty="0"/>
              <a:t>순위였습니다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경주는 전국에서 </a:t>
            </a:r>
            <a:r>
              <a:rPr lang="en-US" altLang="ko-KR" dirty="0"/>
              <a:t>2</a:t>
            </a:r>
            <a:r>
              <a:rPr lang="ko-KR" altLang="en-US" dirty="0" err="1"/>
              <a:t>번째로</a:t>
            </a:r>
            <a:r>
              <a:rPr lang="ko-KR" altLang="en-US" dirty="0"/>
              <a:t> 넓은 행정범위를 보유중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한옥</a:t>
            </a:r>
            <a:r>
              <a:rPr lang="en-US" altLang="ko-KR" dirty="0"/>
              <a:t>, </a:t>
            </a:r>
            <a:r>
              <a:rPr lang="ko-KR" altLang="en-US" dirty="0"/>
              <a:t>캠핑 등 보다 </a:t>
            </a:r>
            <a:r>
              <a:rPr lang="ko-KR" altLang="en-US" dirty="0" err="1"/>
              <a:t>자연친화적인</a:t>
            </a:r>
            <a:r>
              <a:rPr lang="ko-KR" altLang="en-US" dirty="0"/>
              <a:t> 숙소를 </a:t>
            </a:r>
            <a:r>
              <a:rPr lang="ko-KR" altLang="en-US" dirty="0" err="1"/>
              <a:t>제공함으로서</a:t>
            </a:r>
            <a:r>
              <a:rPr lang="ko-KR" altLang="en-US" dirty="0"/>
              <a:t> 낙후지역에 유동인구를 유치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인프라가 발전할 수 있는 기반을 마련합니다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8790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자연환경</a:t>
            </a:r>
            <a:r>
              <a:rPr lang="en-US" altLang="ko-KR" dirty="0"/>
              <a:t>’ </a:t>
            </a:r>
            <a:r>
              <a:rPr lang="ko-KR" altLang="en-US" dirty="0"/>
              <a:t>부문에서는 쓰레기 및 폐기물 처리가 </a:t>
            </a:r>
            <a:r>
              <a:rPr lang="en-US" altLang="ko-KR" dirty="0"/>
              <a:t>1</a:t>
            </a:r>
            <a:r>
              <a:rPr lang="ko-KR" altLang="en-US" dirty="0"/>
              <a:t>순위 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숙박 후 나오는 쓰레기들이 꽤 많습니다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분리수거 후 쓰레기 처리 인증을 통해 돌아가는 길</a:t>
            </a:r>
            <a:r>
              <a:rPr lang="en-US" altLang="ko-KR" dirty="0"/>
              <a:t>, </a:t>
            </a:r>
            <a:r>
              <a:rPr lang="ko-KR" altLang="en-US" dirty="0"/>
              <a:t>지역 기념품 할인권을 증정함으로써</a:t>
            </a:r>
            <a:endParaRPr lang="en-US" altLang="ko-KR" dirty="0"/>
          </a:p>
          <a:p>
            <a:r>
              <a:rPr lang="ko-KR" altLang="en-US" dirty="0"/>
              <a:t>쓰레기 및 폐기물 처리를 독려하여 깨끗한 경주를 유지할 수 있도록 유도합니다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9723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경주에서 시급한 문제에서 </a:t>
            </a:r>
            <a:r>
              <a:rPr lang="en-US" altLang="ko-KR" dirty="0"/>
              <a:t>2</a:t>
            </a:r>
            <a:r>
              <a:rPr lang="ko-KR" altLang="en-US" dirty="0"/>
              <a:t>위는 양질의 일자리 마련입니다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저희는 지역 빈 공실을 물류 센터로 이용하여 배송기사들을 고용하여 일자리를 창출하려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경주는 </a:t>
            </a:r>
            <a:r>
              <a:rPr lang="en-US" altLang="ko-KR" dirty="0"/>
              <a:t>2013</a:t>
            </a:r>
            <a:r>
              <a:rPr lang="ko-KR" altLang="en-US" dirty="0"/>
              <a:t>년부터 귀농 가구원이 </a:t>
            </a:r>
            <a:r>
              <a:rPr lang="en-US" altLang="ko-KR" dirty="0"/>
              <a:t>120</a:t>
            </a:r>
            <a:r>
              <a:rPr lang="ko-KR" altLang="en-US" dirty="0"/>
              <a:t>가구에서 </a:t>
            </a:r>
            <a:r>
              <a:rPr lang="en-US" altLang="ko-KR" dirty="0"/>
              <a:t>200</a:t>
            </a:r>
            <a:r>
              <a:rPr lang="ko-KR" altLang="en-US" dirty="0"/>
              <a:t>가구가 일정하게 유입 중입니다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농수산물 직판을 하게 되면 유입될 청년 농부들에게 판로를 제안함으로써 청년 농부들에게 경주라는 선택지에 더욱 매력을 부여합니다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5231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4</a:t>
            </a:r>
            <a:r>
              <a:rPr lang="ko-KR" altLang="en-US" dirty="0" err="1"/>
              <a:t>번째로</a:t>
            </a:r>
            <a:r>
              <a:rPr lang="ko-KR" altLang="en-US" dirty="0"/>
              <a:t> 빈 공실</a:t>
            </a:r>
            <a:r>
              <a:rPr lang="en-US" altLang="ko-KR" dirty="0"/>
              <a:t> </a:t>
            </a:r>
            <a:r>
              <a:rPr lang="ko-KR" altLang="en-US" dirty="0"/>
              <a:t>문제를 소규모 물류 </a:t>
            </a:r>
            <a:r>
              <a:rPr lang="en-US" altLang="ko-KR" dirty="0"/>
              <a:t>HUB</a:t>
            </a:r>
            <a:r>
              <a:rPr lang="ko-KR" altLang="en-US" dirty="0"/>
              <a:t>로 이용합니다</a:t>
            </a:r>
            <a:r>
              <a:rPr lang="en-US" altLang="ko-KR" dirty="0"/>
              <a:t>.</a:t>
            </a:r>
            <a:r>
              <a:rPr lang="ko-KR" altLang="en-US" dirty="0"/>
              <a:t> 물류 </a:t>
            </a:r>
            <a:r>
              <a:rPr lang="en-US" altLang="ko-KR" dirty="0"/>
              <a:t>HUB</a:t>
            </a:r>
            <a:r>
              <a:rPr lang="ko-KR" altLang="en-US" dirty="0"/>
              <a:t>라고 하지만 도시 조경에 악영향을 미칠 것을 우려하여</a:t>
            </a:r>
            <a:endParaRPr lang="en-US" altLang="ko-KR" dirty="0"/>
          </a:p>
          <a:p>
            <a:r>
              <a:rPr lang="ko-KR" altLang="en-US" dirty="0"/>
              <a:t>외부에 홍보 키오스크를 설치하여 도시 모습과 행사를 홍보하고</a:t>
            </a:r>
            <a:r>
              <a:rPr lang="en-US" altLang="ko-KR" dirty="0"/>
              <a:t>, </a:t>
            </a:r>
            <a:r>
              <a:rPr lang="ko-KR" altLang="en-US" dirty="0"/>
              <a:t>도시 조경에 긍정적인 영향을 줄 수 있게끔 조성합니다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관리 장비를 최소한으로 설치하여</a:t>
            </a:r>
            <a:r>
              <a:rPr lang="en-US" altLang="ko-KR" dirty="0"/>
              <a:t> </a:t>
            </a:r>
            <a:r>
              <a:rPr lang="ko-KR" altLang="en-US" dirty="0"/>
              <a:t>공실이 임대가 될 시</a:t>
            </a:r>
            <a:r>
              <a:rPr lang="en-US" altLang="ko-KR" dirty="0"/>
              <a:t>, </a:t>
            </a:r>
            <a:r>
              <a:rPr lang="ko-KR" altLang="en-US" dirty="0"/>
              <a:t>최대한 빠르게 철수 가능하게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 과거 부산에서 </a:t>
            </a:r>
            <a:r>
              <a:rPr lang="en-US" altLang="ko-KR" dirty="0"/>
              <a:t>APEC</a:t>
            </a:r>
            <a:r>
              <a:rPr lang="ko-KR" altLang="en-US" dirty="0"/>
              <a:t>이 개최된 후 전년대비 관광객이 </a:t>
            </a:r>
            <a:r>
              <a:rPr lang="en-US" altLang="ko-KR" dirty="0"/>
              <a:t>113% </a:t>
            </a:r>
            <a:r>
              <a:rPr lang="ko-KR" altLang="en-US" dirty="0"/>
              <a:t>증가한 사례가 있고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2024 APEC </a:t>
            </a:r>
            <a:r>
              <a:rPr lang="ko-KR" altLang="en-US" dirty="0"/>
              <a:t>페루 개최 선정 당시 전년 대비 관광객이 </a:t>
            </a:r>
            <a:r>
              <a:rPr lang="en-US" altLang="ko-KR" dirty="0"/>
              <a:t>31% </a:t>
            </a:r>
            <a:r>
              <a:rPr lang="ko-KR" altLang="en-US" dirty="0"/>
              <a:t>증가했습니다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경주시는 </a:t>
            </a:r>
            <a:r>
              <a:rPr lang="en-US" altLang="ko-KR" dirty="0"/>
              <a:t>APEC</a:t>
            </a:r>
            <a:r>
              <a:rPr lang="ko-KR" altLang="en-US" dirty="0"/>
              <a:t>을 통해 </a:t>
            </a:r>
            <a:r>
              <a:rPr lang="en-US" altLang="ko-KR" dirty="0"/>
              <a:t>1</a:t>
            </a:r>
            <a:r>
              <a:rPr lang="ko-KR" altLang="en-US" dirty="0" err="1"/>
              <a:t>억명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관광객 유치</a:t>
            </a:r>
            <a:r>
              <a:rPr lang="en-US" altLang="ko-KR" dirty="0"/>
              <a:t>, </a:t>
            </a:r>
            <a:r>
              <a:rPr lang="ko-KR" altLang="en-US" dirty="0" err="1"/>
              <a:t>재방문률</a:t>
            </a:r>
            <a:r>
              <a:rPr lang="ko-KR" altLang="en-US" dirty="0"/>
              <a:t> </a:t>
            </a:r>
            <a:r>
              <a:rPr lang="en-US" altLang="ko-KR" dirty="0"/>
              <a:t>100%’</a:t>
            </a:r>
            <a:r>
              <a:rPr lang="ko-KR" altLang="en-US" dirty="0"/>
              <a:t>를 목표하고 있기에</a:t>
            </a:r>
            <a:endParaRPr lang="en-US" altLang="ko-KR" dirty="0"/>
          </a:p>
          <a:p>
            <a:r>
              <a:rPr lang="ko-KR" altLang="en-US" dirty="0"/>
              <a:t>이러한 관광 수요를 대비할 수 있는 발판이 될 것이라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5124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저희 발표를 마치겠습니다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들어주셔서</a:t>
            </a:r>
            <a:r>
              <a:rPr lang="ko-KR" altLang="en-US" dirty="0"/>
              <a:t> 감사드리며 질문은 기탄없이 주시기 바랍니다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429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개발 주제는 </a:t>
            </a:r>
            <a:r>
              <a:rPr lang="en-US" altLang="ko-KR" dirty="0"/>
              <a:t>“SNS </a:t>
            </a:r>
            <a:r>
              <a:rPr lang="ko-KR" altLang="en-US" dirty="0"/>
              <a:t>연계 오프라인 이벤트 참여 시스템과 숙박 및 지역 상품 연계 플랫폼</a:t>
            </a:r>
            <a:r>
              <a:rPr lang="en-US" altLang="ko-KR"/>
              <a:t>”</a:t>
            </a:r>
            <a:r>
              <a:rPr lang="ko-KR" altLang="en-US"/>
              <a:t>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463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BBAE2-8ACC-749A-249C-9918BF0AA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E6D76B-CBA1-7495-D4FE-B44029D331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8F1C7E0-268E-B927-16EE-BA07A58CB5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저희는 </a:t>
            </a:r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을 기획하게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</a:t>
            </a:r>
            <a:r>
              <a:rPr lang="en-US" altLang="ko-KR" dirty="0"/>
              <a:t>‘</a:t>
            </a:r>
            <a:r>
              <a:rPr lang="ko-KR" altLang="en-US" dirty="0"/>
              <a:t>경주의 밤</a:t>
            </a:r>
            <a:r>
              <a:rPr lang="en-US" altLang="ko-KR" dirty="0"/>
              <a:t>’</a:t>
            </a:r>
            <a:r>
              <a:rPr lang="ko-KR" altLang="en-US" dirty="0"/>
              <a:t>은 숙박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r>
              <a:rPr lang="en-US" altLang="ko-KR" dirty="0"/>
              <a:t> </a:t>
            </a:r>
            <a:r>
              <a:rPr lang="ko-KR" altLang="en-US" dirty="0"/>
              <a:t>지역상품 연계 플랫폼으로써 경주에서의 </a:t>
            </a:r>
            <a:r>
              <a:rPr lang="ko-KR" altLang="en-US" dirty="0" err="1"/>
              <a:t>깊이있는</a:t>
            </a:r>
            <a:r>
              <a:rPr lang="ko-KR" altLang="en-US" dirty="0"/>
              <a:t> 경험을 선사해보고자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좌측 페이지는 홍보를 위한 키오스크 화면으로 </a:t>
            </a:r>
            <a:r>
              <a:rPr lang="en-US" altLang="ko-KR" dirty="0"/>
              <a:t>SNS</a:t>
            </a:r>
            <a:r>
              <a:rPr lang="ko-KR" altLang="en-US" dirty="0"/>
              <a:t>연계 오프라인 이벤트 시스템을 통해 지역화폐와 경품을 통해 사용자 유입을 유도하도록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우측은 저희 메인 페이지로 저희 플랫폼에 대한 간단한 설명을 표기하고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B56836-45D7-595A-164C-A1E291B89B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591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경주는 유동인구가 많은 지역입니다</a:t>
            </a:r>
            <a:r>
              <a:rPr lang="en-US" altLang="ko-KR" dirty="0"/>
              <a:t>. </a:t>
            </a:r>
            <a:r>
              <a:rPr lang="ko-KR" altLang="en-US" dirty="0"/>
              <a:t>관광객들이 </a:t>
            </a:r>
            <a:r>
              <a:rPr lang="en-US" altLang="ko-KR" dirty="0"/>
              <a:t>24</a:t>
            </a:r>
            <a:r>
              <a:rPr lang="ko-KR" altLang="en-US" dirty="0"/>
              <a:t>년 월 평균 </a:t>
            </a:r>
            <a:r>
              <a:rPr lang="en-US" altLang="ko-KR" dirty="0"/>
              <a:t>399</a:t>
            </a:r>
            <a:r>
              <a:rPr lang="ko-KR" altLang="en-US" dirty="0"/>
              <a:t>만명이 오는 곳입니다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현실적으로 관광객은 주말에 몰리게 되고</a:t>
            </a:r>
            <a:r>
              <a:rPr lang="en-US" altLang="ko-KR" dirty="0"/>
              <a:t>, </a:t>
            </a:r>
            <a:r>
              <a:rPr lang="ko-KR" altLang="en-US" dirty="0" err="1"/>
              <a:t>그러다보니</a:t>
            </a:r>
            <a:r>
              <a:rPr lang="ko-KR" altLang="en-US" dirty="0"/>
              <a:t> 가격이 상승하는 악순환을 가져옵니다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그러나 평일에도 그리 저렴하지 않기에 가격경쟁력 측면에서 불리한 경향을 띄고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509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현재 문제에 논리적으로 접근하고자 </a:t>
            </a:r>
            <a:r>
              <a:rPr lang="en-US" altLang="ko-KR" dirty="0"/>
              <a:t>SWOT </a:t>
            </a:r>
            <a:r>
              <a:rPr lang="ko-KR" altLang="en-US" dirty="0"/>
              <a:t>분석과 </a:t>
            </a:r>
            <a:r>
              <a:rPr lang="en-US" altLang="ko-KR" dirty="0"/>
              <a:t>4P </a:t>
            </a:r>
            <a:r>
              <a:rPr lang="ko-KR" altLang="en-US" dirty="0"/>
              <a:t>전략으로 접근하여 플랫폼의 기획을 강화했습니다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SWOT </a:t>
            </a:r>
            <a:r>
              <a:rPr lang="ko-KR" altLang="en-US" dirty="0"/>
              <a:t>분석으로 저희가 초안으로 생각한 플랫폼의 강점</a:t>
            </a:r>
            <a:r>
              <a:rPr lang="en-US" altLang="ko-KR" dirty="0"/>
              <a:t>, </a:t>
            </a:r>
            <a:r>
              <a:rPr lang="ko-KR" altLang="en-US" dirty="0"/>
              <a:t>약점</a:t>
            </a:r>
            <a:r>
              <a:rPr lang="en-US" altLang="ko-KR" dirty="0"/>
              <a:t>, </a:t>
            </a:r>
            <a:r>
              <a:rPr lang="ko-KR" altLang="en-US" dirty="0"/>
              <a:t>기회와 위기를 작성해보았습니다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889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SWOT </a:t>
            </a:r>
            <a:r>
              <a:rPr lang="ko-KR" altLang="en-US" dirty="0"/>
              <a:t>분석을 토대로 </a:t>
            </a:r>
            <a:r>
              <a:rPr lang="en-US" altLang="ko-KR" dirty="0"/>
              <a:t>4P </a:t>
            </a:r>
            <a:r>
              <a:rPr lang="ko-KR" altLang="en-US" dirty="0"/>
              <a:t>전략을 수립했습니다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약점과 기회를 결부시켜 </a:t>
            </a:r>
            <a:r>
              <a:rPr lang="en-US" altLang="ko-KR" dirty="0"/>
              <a:t>SNS</a:t>
            </a:r>
            <a:r>
              <a:rPr lang="ko-KR" altLang="en-US" dirty="0"/>
              <a:t>이벤트를</a:t>
            </a:r>
            <a:r>
              <a:rPr lang="en-US" altLang="ko-KR" dirty="0"/>
              <a:t>, </a:t>
            </a:r>
            <a:r>
              <a:rPr lang="ko-KR" altLang="en-US" dirty="0"/>
              <a:t>위기와 강점을 기반으로 공급자에 대한 혜택을 생각했습니다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빈 점포가 많은 점을 이용하여 빠르게 배송</a:t>
            </a:r>
            <a:r>
              <a:rPr lang="en-US" altLang="ko-KR" dirty="0"/>
              <a:t>, </a:t>
            </a:r>
            <a:r>
              <a:rPr lang="ko-KR" altLang="en-US" dirty="0"/>
              <a:t>수송을 가능하게 하는 소규모 물류 </a:t>
            </a:r>
            <a:r>
              <a:rPr lang="en-US" altLang="ko-KR" dirty="0"/>
              <a:t>HUB</a:t>
            </a:r>
            <a:r>
              <a:rPr lang="ko-KR" altLang="en-US" dirty="0"/>
              <a:t>를 기획했습니다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1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기획 목표는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가격경쟁력 우위로 인해 평일에도 간편하게 </a:t>
            </a:r>
            <a:r>
              <a:rPr lang="ko-KR" altLang="en-US" dirty="0" err="1"/>
              <a:t>놀러올</a:t>
            </a:r>
            <a:r>
              <a:rPr lang="ko-KR" altLang="en-US" dirty="0"/>
              <a:t> 수 있는 관광지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그럼으로써 지속적인 수요를 창출하고 숙박 요금을 </a:t>
            </a:r>
            <a:r>
              <a:rPr lang="ko-KR" altLang="en-US" dirty="0" err="1"/>
              <a:t>안정화시키는</a:t>
            </a:r>
            <a:r>
              <a:rPr lang="ko-KR" altLang="en-US" dirty="0"/>
              <a:t> 것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저렴한 숙박과 지역 재료를 </a:t>
            </a:r>
            <a:r>
              <a:rPr lang="ko-KR" altLang="en-US" dirty="0" err="1"/>
              <a:t>직배송하고</a:t>
            </a:r>
            <a:endParaRPr lang="en-US" altLang="ko-KR" dirty="0"/>
          </a:p>
          <a:p>
            <a:r>
              <a:rPr lang="ko-KR" altLang="en-US" dirty="0"/>
              <a:t>경주 맛집들을 밀키트와 하여 공급과 더불어 창출하는 수입으로 공급자와 소비자가 윈</a:t>
            </a:r>
            <a:r>
              <a:rPr lang="en-US" altLang="ko-KR" dirty="0"/>
              <a:t>-</a:t>
            </a:r>
            <a:r>
              <a:rPr lang="ko-KR" altLang="en-US" dirty="0"/>
              <a:t>윈하는 상생 모델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D22B2-A4C0-4A31-AD96-E90F133AF80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49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7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8.png"/><Relationship Id="rId3" Type="http://schemas.openxmlformats.org/officeDocument/2006/relationships/image" Target="../media/image30.png"/><Relationship Id="rId7" Type="http://schemas.openxmlformats.org/officeDocument/2006/relationships/image" Target="../media/image7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11" Type="http://schemas.openxmlformats.org/officeDocument/2006/relationships/image" Target="../media/image36.png"/><Relationship Id="rId5" Type="http://schemas.openxmlformats.org/officeDocument/2006/relationships/image" Target="../media/image32.png"/><Relationship Id="rId10" Type="http://schemas.openxmlformats.org/officeDocument/2006/relationships/image" Target="../media/image35.png"/><Relationship Id="rId4" Type="http://schemas.openxmlformats.org/officeDocument/2006/relationships/image" Target="../media/image31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0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41.png"/><Relationship Id="rId4" Type="http://schemas.openxmlformats.org/officeDocument/2006/relationships/image" Target="../media/image31.png"/><Relationship Id="rId9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7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43.png"/><Relationship Id="rId4" Type="http://schemas.openxmlformats.org/officeDocument/2006/relationships/image" Target="../media/image5.png"/><Relationship Id="rId9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7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45.png"/><Relationship Id="rId4" Type="http://schemas.openxmlformats.org/officeDocument/2006/relationships/image" Target="../media/image5.png"/><Relationship Id="rId9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5.png"/><Relationship Id="rId3" Type="http://schemas.openxmlformats.org/officeDocument/2006/relationships/image" Target="../media/image7.png"/><Relationship Id="rId7" Type="http://schemas.openxmlformats.org/officeDocument/2006/relationships/image" Target="../media/image26.png"/><Relationship Id="rId12" Type="http://schemas.openxmlformats.org/officeDocument/2006/relationships/image" Target="../media/image5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3.png"/><Relationship Id="rId5" Type="http://schemas.openxmlformats.org/officeDocument/2006/relationships/image" Target="../media/image48.png"/><Relationship Id="rId10" Type="http://schemas.openxmlformats.org/officeDocument/2006/relationships/image" Target="../media/image52.png"/><Relationship Id="rId4" Type="http://schemas.openxmlformats.org/officeDocument/2006/relationships/image" Target="../media/image5.png"/><Relationship Id="rId9" Type="http://schemas.openxmlformats.org/officeDocument/2006/relationships/image" Target="../media/image51.png"/><Relationship Id="rId14" Type="http://schemas.openxmlformats.org/officeDocument/2006/relationships/image" Target="../media/image56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5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7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5.png"/><Relationship Id="rId9" Type="http://schemas.openxmlformats.org/officeDocument/2006/relationships/image" Target="../media/image6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7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5.png"/><Relationship Id="rId9" Type="http://schemas.openxmlformats.org/officeDocument/2006/relationships/image" Target="../media/image6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7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7.png"/><Relationship Id="rId7" Type="http://schemas.openxmlformats.org/officeDocument/2006/relationships/image" Target="../media/image7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5.png"/><Relationship Id="rId9" Type="http://schemas.openxmlformats.org/officeDocument/2006/relationships/image" Target="../media/image7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7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7.png"/><Relationship Id="rId7" Type="http://schemas.openxmlformats.org/officeDocument/2006/relationships/image" Target="../media/image8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10" Type="http://schemas.openxmlformats.org/officeDocument/2006/relationships/image" Target="../media/image64.png"/><Relationship Id="rId4" Type="http://schemas.openxmlformats.org/officeDocument/2006/relationships/image" Target="../media/image5.png"/><Relationship Id="rId9" Type="http://schemas.openxmlformats.org/officeDocument/2006/relationships/image" Target="../media/image8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image" Target="../media/image7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image" Target="../media/image7.png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3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4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5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7.png"/><Relationship Id="rId5" Type="http://schemas.openxmlformats.org/officeDocument/2006/relationships/image" Target="../media/image96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9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304800"/>
            <a:ext cx="17614900" cy="9677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09650" y="3486150"/>
            <a:ext cx="162814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지역의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매력을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더하고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신선함을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잇는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서비스로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관광과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경제를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함께</a:t>
            </a:r>
            <a:r>
              <a:rPr lang="en-US" sz="3900" b="1" i="0" u="none" strike="noStrike" spc="-100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3900" b="1" i="0" u="none" strike="noStrike" spc="-100" dirty="0">
                <a:solidFill>
                  <a:srgbClr val="2A2A2A"/>
                </a:solidFill>
                <a:ea typeface="Pretendard Regular"/>
              </a:rPr>
              <a:t>살리다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56100" y="6692900"/>
            <a:ext cx="95631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2A2A2A">
                    <a:alpha val="70196"/>
                  </a:srgbClr>
                </a:solidFill>
                <a:ea typeface="Pretendard Regular"/>
              </a:rPr>
              <a:t>권민지</a:t>
            </a:r>
            <a:r>
              <a:rPr lang="en-US" sz="2300" b="0" i="0" u="none" strike="noStrike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>
                <a:solidFill>
                  <a:srgbClr val="2A2A2A">
                    <a:alpha val="70196"/>
                  </a:srgbClr>
                </a:solidFill>
                <a:ea typeface="Pretendard Regular"/>
              </a:rPr>
              <a:t>김이현</a:t>
            </a:r>
            <a:r>
              <a:rPr lang="en-US" sz="2300" b="0" i="0" u="none" strike="noStrike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>
                <a:solidFill>
                  <a:srgbClr val="2A2A2A">
                    <a:alpha val="70196"/>
                  </a:srgbClr>
                </a:solidFill>
                <a:ea typeface="Pretendard Regular"/>
              </a:rPr>
              <a:t>전상은</a:t>
            </a:r>
            <a:r>
              <a:rPr lang="en-US" sz="2300" b="0" i="0" u="none" strike="noStrike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>
                <a:solidFill>
                  <a:srgbClr val="2A2A2A">
                    <a:alpha val="70196"/>
                  </a:srgbClr>
                </a:solidFill>
                <a:ea typeface="Pretendard Regular"/>
              </a:rPr>
              <a:t>전형주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6" name="TextBox 6"/>
          <p:cNvSpPr txBox="1"/>
          <p:nvPr/>
        </p:nvSpPr>
        <p:spPr>
          <a:xfrm>
            <a:off x="3657600" y="4305300"/>
            <a:ext cx="10972800" cy="191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sz="107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107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107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10700" b="0" i="0" u="none" strike="noStrike">
                <a:solidFill>
                  <a:srgbClr val="FD9F28"/>
                </a:solidFill>
                <a:latin typeface="Pretendard Bold"/>
              </a:rPr>
              <a:t> 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07800" y="4622800"/>
            <a:ext cx="1346200" cy="13462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23900" y="584200"/>
            <a:ext cx="39497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9519"/>
              </a:lnSpc>
            </a:pPr>
            <a:r>
              <a:rPr lang="en-US" sz="3000" b="1" i="0" u="none" strike="noStrike" spc="500">
                <a:solidFill>
                  <a:srgbClr val="FD9F28"/>
                </a:solidFill>
                <a:latin typeface="Pretendard Bold"/>
              </a:rPr>
              <a:t>TEAM </a:t>
            </a:r>
            <a:r>
              <a:rPr lang="ko-KR" sz="3000" b="1" i="0" u="none" strike="noStrike" spc="500">
                <a:solidFill>
                  <a:srgbClr val="FD9F28"/>
                </a:solidFill>
                <a:ea typeface="Pretendard Bold"/>
              </a:rPr>
              <a:t>자바조아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00" y="5753100"/>
            <a:ext cx="9398000" cy="4051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기획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목표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&amp;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방향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41700" y="2197100"/>
            <a:ext cx="11391900" cy="2209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3.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키오스크와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SNS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태그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이벤트로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상권과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고객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연결</a:t>
            </a:r>
          </a:p>
          <a:p>
            <a:pPr lvl="0" algn="ctr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오프라인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-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플랫폼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연계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를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통해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상호작용을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유도해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상권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활성화</a:t>
            </a:r>
          </a:p>
          <a:p>
            <a:pPr lvl="0" algn="ctr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사용자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피드백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데이터를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공공데이터로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활용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해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관광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시너지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창출</a:t>
            </a:r>
          </a:p>
          <a:p>
            <a:pPr lvl="0" algn="ctr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데이터를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 err="1">
                <a:solidFill>
                  <a:srgbClr val="595959"/>
                </a:solidFill>
                <a:ea typeface="Pretendard Medium"/>
              </a:rPr>
              <a:t>도식화하여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시각자료로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변환하여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경주시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관광자료로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활용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0100" y="5067300"/>
            <a:ext cx="8204200" cy="546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100" y="4978400"/>
            <a:ext cx="1587500" cy="647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6200" y="9601200"/>
            <a:ext cx="2044700" cy="41910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36300" y="7200900"/>
            <a:ext cx="6197600" cy="9525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36300" y="6197600"/>
            <a:ext cx="2667000" cy="8763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430500" y="8166100"/>
            <a:ext cx="1549400" cy="3683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82700" y="2603500"/>
            <a:ext cx="8763000" cy="2209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5369"/>
              </a:lnSpc>
            </a:pP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4.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빈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공실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일자리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문제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D94925"/>
                </a:solidFill>
                <a:ea typeface="Pretendard Medium"/>
              </a:rPr>
              <a:t>해결</a:t>
            </a:r>
            <a:r>
              <a:rPr lang="ko-KR" sz="4100" b="1" i="0" u="none" strike="noStrike">
                <a:solidFill>
                  <a:srgbClr val="FD9F28"/>
                </a:solidFill>
                <a:ea typeface="Pretendard Medium"/>
              </a:rPr>
              <a:t>에</a:t>
            </a:r>
            <a:r>
              <a:rPr lang="en-US" sz="41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FD9F28"/>
                </a:solidFill>
                <a:ea typeface="Pretendard Medium"/>
              </a:rPr>
              <a:t>기여</a:t>
            </a:r>
            <a:endParaRPr lang="ko-KR" sz="4100" b="1" i="0" u="none" strike="noStrike" dirty="0">
              <a:solidFill>
                <a:srgbClr val="FD9F28"/>
              </a:solidFill>
              <a:ea typeface="Pretendard Medium"/>
            </a:endParaRPr>
          </a:p>
          <a:p>
            <a:pPr lvl="0" algn="l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소비자에게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지역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재료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,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밀키트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공급을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위해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 err="1">
                <a:solidFill>
                  <a:srgbClr val="595959"/>
                </a:solidFill>
                <a:ea typeface="Pretendard Medium"/>
              </a:rPr>
              <a:t>빈공실을</a:t>
            </a:r>
            <a:endParaRPr lang="ko-KR" sz="2800" b="0" i="0" u="none" strike="noStrike" dirty="0">
              <a:solidFill>
                <a:srgbClr val="595959"/>
              </a:solidFill>
              <a:ea typeface="Pretendard Medium"/>
            </a:endParaRPr>
          </a:p>
          <a:p>
            <a:pPr lvl="0" algn="l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   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자체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물류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센터로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활용</a:t>
            </a:r>
          </a:p>
          <a:p>
            <a:pPr lvl="0" algn="l">
              <a:lnSpc>
                <a:spcPct val="115369"/>
              </a:lnSpc>
            </a:pP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직배송을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위한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배송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기사를</a:t>
            </a:r>
            <a:r>
              <a:rPr lang="en-US" sz="28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1" i="0" u="none" strike="noStrike" dirty="0">
                <a:solidFill>
                  <a:srgbClr val="595959"/>
                </a:solidFill>
                <a:ea typeface="Pretendard Medium"/>
              </a:rPr>
              <a:t>고용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하여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일자리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문제</a:t>
            </a:r>
            <a:r>
              <a:rPr lang="en-US" sz="28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2800" b="0" i="0" u="none" strike="noStrike" dirty="0">
                <a:solidFill>
                  <a:srgbClr val="595959"/>
                </a:solidFill>
                <a:ea typeface="Pretendard Medium"/>
              </a:rPr>
              <a:t>해결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2400" y="2425700"/>
            <a:ext cx="6781800" cy="73914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800" y="6464300"/>
            <a:ext cx="8356600" cy="508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4000" y="5842000"/>
            <a:ext cx="2222500" cy="508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7500" y="6959600"/>
            <a:ext cx="1993900" cy="5461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기획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목표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&amp;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방향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019300" y="5791200"/>
            <a:ext cx="72136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3382010"/>
            <a:ext cx="3975100" cy="2857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57200" y="6737350"/>
            <a:ext cx="44577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1.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한옥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,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캠핑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숙박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시설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제공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0200" y="3382010"/>
            <a:ext cx="3975100" cy="2857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134100" y="6737350"/>
            <a:ext cx="50673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2.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지역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농산물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직수입</a:t>
            </a:r>
            <a:r>
              <a:rPr lang="en-US" sz="3000" b="1" i="0" u="none" strike="noStrike">
                <a:solidFill>
                  <a:srgbClr val="FD9F28"/>
                </a:solidFill>
                <a:latin typeface="Pretendard Medium"/>
              </a:rPr>
              <a:t> &amp; </a:t>
            </a:r>
            <a:r>
              <a:rPr lang="ko-KR" sz="3000" b="1" i="0" u="none" strike="noStrike">
                <a:solidFill>
                  <a:srgbClr val="FD9F28"/>
                </a:solidFill>
                <a:ea typeface="Pretendard Medium"/>
              </a:rPr>
              <a:t>직배송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229600" y="5791200"/>
            <a:ext cx="7213600" cy="254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30200" y="3382010"/>
            <a:ext cx="3822700" cy="2857500"/>
          </a:xfrm>
          <a:prstGeom prst="rect">
            <a:avLst/>
          </a:prstGeom>
          <a:effectLst>
            <a:outerShdw blurRad="61215" dist="16516" dir="2700000">
              <a:srgbClr val="000000">
                <a:alpha val="50000"/>
              </a:srgbClr>
            </a:outerShdw>
          </a:effectLst>
        </p:spPr>
      </p:pic>
      <p:sp>
        <p:nvSpPr>
          <p:cNvPr id="11" name="TextBox 11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핵심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기능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및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기획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39600" y="6737350"/>
            <a:ext cx="59563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3000" b="1" i="0" u="none" strike="noStrike" dirty="0">
                <a:solidFill>
                  <a:srgbClr val="FD9F28"/>
                </a:solidFill>
                <a:latin typeface="Pretendard Medium"/>
              </a:rPr>
              <a:t>3. </a:t>
            </a:r>
            <a:r>
              <a:rPr lang="ko-KR" sz="3000" b="1" i="0" u="none" strike="noStrike" dirty="0">
                <a:solidFill>
                  <a:srgbClr val="FD9F28"/>
                </a:solidFill>
                <a:ea typeface="Pretendard Medium"/>
              </a:rPr>
              <a:t>공급자</a:t>
            </a:r>
            <a:r>
              <a:rPr lang="en-US" sz="3000" b="1" i="0" u="none" strike="noStrike" dirty="0">
                <a:solidFill>
                  <a:srgbClr val="FD9F28"/>
                </a:solidFill>
                <a:latin typeface="Pretendard Medium"/>
              </a:rPr>
              <a:t>, </a:t>
            </a:r>
            <a:r>
              <a:rPr lang="ko-KR" sz="3000" b="1" i="0" u="none" strike="noStrike" dirty="0">
                <a:solidFill>
                  <a:srgbClr val="FD9F28"/>
                </a:solidFill>
                <a:ea typeface="Pretendard Medium"/>
              </a:rPr>
              <a:t>소비자</a:t>
            </a:r>
            <a:r>
              <a:rPr lang="en-US" sz="30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FD9F28"/>
                </a:solidFill>
                <a:ea typeface="Pretendard Medium"/>
              </a:rPr>
              <a:t>모두</a:t>
            </a:r>
            <a:r>
              <a:rPr lang="en-US" sz="30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FD9F28"/>
                </a:solidFill>
                <a:ea typeface="Pretendard Medium"/>
              </a:rPr>
              <a:t>상생하는</a:t>
            </a:r>
            <a:r>
              <a:rPr lang="en-US" sz="30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FD9F28"/>
                </a:solidFill>
                <a:ea typeface="Pretendard Medium"/>
              </a:rPr>
              <a:t>방안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49700" y="3086100"/>
            <a:ext cx="104013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경주만의</a:t>
            </a:r>
            <a:r>
              <a:rPr lang="en-US" sz="4000" b="1" i="0" u="none" strike="noStrike" spc="100">
                <a:solidFill>
                  <a:srgbClr val="D94925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독특한</a:t>
            </a:r>
            <a:r>
              <a:rPr lang="en-US" sz="4000" b="1" i="0" u="none" strike="noStrike" spc="100">
                <a:solidFill>
                  <a:srgbClr val="D94925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매력</a:t>
            </a: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을</a:t>
            </a:r>
            <a:r>
              <a:rPr lang="en-US" sz="4000" b="1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집중적으로</a:t>
            </a:r>
            <a:r>
              <a:rPr lang="en-US" sz="4000" b="1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살리는</a:t>
            </a:r>
            <a:r>
              <a:rPr lang="en-US" sz="4000" b="1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서비스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873500" y="2755900"/>
            <a:ext cx="457200" cy="304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8400" y="2755900"/>
            <a:ext cx="457200" cy="304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978900" y="4406900"/>
            <a:ext cx="342900" cy="330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737600" y="-2133600"/>
            <a:ext cx="838200" cy="16002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8737600" y="1003300"/>
            <a:ext cx="838200" cy="16002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388100" y="7518400"/>
            <a:ext cx="2857500" cy="38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267700" y="6286500"/>
            <a:ext cx="8547100" cy="237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'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경주의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밤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'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은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전국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단위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숙박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플랫폼이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넘치는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시대에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경주만의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독특한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매력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을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집중적으로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살리는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서비스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입니다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17859"/>
              </a:lnSpc>
            </a:pP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경주는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높은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건물이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적고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자연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과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조화롭게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어우러진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풍부한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문화재가</a:t>
            </a:r>
            <a:r>
              <a:rPr lang="en-US" sz="2200" b="1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2A2A2A"/>
                </a:solidFill>
                <a:ea typeface="Pretendard Regular"/>
              </a:rPr>
              <a:t>공존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하는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특별한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2A2A2A"/>
                </a:solidFill>
                <a:ea typeface="Pretendard Regular"/>
              </a:rPr>
              <a:t>장소입니다</a:t>
            </a:r>
            <a:r>
              <a:rPr lang="en-US" sz="2200" b="0" i="0" u="none" strike="noStrike" dirty="0">
                <a:solidFill>
                  <a:srgbClr val="2A2A2A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이러한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강점을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바탕으로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우리는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펜션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캠핑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한옥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등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다양한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숙박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옵션을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중개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하여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여행자들에게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잊지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못할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경험을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제공합니다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.</a:t>
            </a:r>
            <a:endParaRPr lang="en-US" sz="2200" b="0" i="0" u="none" strike="noStrike" dirty="0">
              <a:solidFill>
                <a:srgbClr val="2A2A2A"/>
              </a:solidFill>
              <a:latin typeface="Pretendard Regular"/>
            </a:endParaRP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>
            <a:alphaModFix amt="87000"/>
          </a:blip>
          <a:stretch>
            <a:fillRect/>
          </a:stretch>
        </p:blipFill>
        <p:spPr>
          <a:xfrm>
            <a:off x="1879600" y="6210300"/>
            <a:ext cx="1066800" cy="1066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>
            <a:alphaModFix amt="87000"/>
          </a:blip>
          <a:stretch>
            <a:fillRect/>
          </a:stretch>
        </p:blipFill>
        <p:spPr>
          <a:xfrm>
            <a:off x="3035300" y="6223000"/>
            <a:ext cx="1066800" cy="10668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1">
            <a:alphaModFix amt="87000"/>
          </a:blip>
          <a:stretch>
            <a:fillRect/>
          </a:stretch>
        </p:blipFill>
        <p:spPr>
          <a:xfrm>
            <a:off x="1879600" y="7696200"/>
            <a:ext cx="1066800" cy="10668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2">
            <a:alphaModFix amt="87000"/>
          </a:blip>
          <a:stretch>
            <a:fillRect/>
          </a:stretch>
        </p:blipFill>
        <p:spPr>
          <a:xfrm>
            <a:off x="3035300" y="7708900"/>
            <a:ext cx="1066800" cy="10668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80000" y="6426200"/>
            <a:ext cx="2197100" cy="21971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6200000">
            <a:off x="4470400" y="7340600"/>
            <a:ext cx="317500" cy="4572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차별성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49700" y="3086100"/>
            <a:ext cx="104013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신선한</a:t>
            </a:r>
            <a:r>
              <a:rPr lang="en-US" sz="4000" b="1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지역</a:t>
            </a:r>
            <a:r>
              <a:rPr lang="en-US" sz="4000" b="1" i="0" u="none" strike="noStrike" spc="100">
                <a:solidFill>
                  <a:srgbClr val="D94925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재료</a:t>
            </a:r>
            <a:r>
              <a:rPr lang="en-US" sz="4000" b="1" i="0" u="none" strike="noStrike" spc="100">
                <a:solidFill>
                  <a:srgbClr val="D94925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D94925"/>
                </a:solidFill>
                <a:ea typeface="Pretendard SemiBold"/>
              </a:rPr>
              <a:t>직배송</a:t>
            </a:r>
            <a:r>
              <a:rPr lang="en-US" sz="4000" b="1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1" i="0" u="none" strike="noStrike" spc="100">
                <a:solidFill>
                  <a:srgbClr val="FD9F28"/>
                </a:solidFill>
                <a:ea typeface="Pretendard SemiBold"/>
              </a:rPr>
              <a:t>시스템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588000" y="2755900"/>
            <a:ext cx="457200" cy="304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400" y="2755900"/>
            <a:ext cx="457200" cy="304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978900" y="4406900"/>
            <a:ext cx="342900" cy="330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737600" y="-2133600"/>
            <a:ext cx="838200" cy="16002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8737600" y="1003300"/>
            <a:ext cx="838200" cy="16002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388100" y="7518400"/>
            <a:ext cx="2857500" cy="38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267700" y="7086600"/>
            <a:ext cx="85471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지역의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신선한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재료를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직배송하는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시스템을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도입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하여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여행객들이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경주의</a:t>
            </a:r>
            <a:r>
              <a:rPr lang="en-US" sz="2200" b="1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1" i="0" u="none" strike="noStrike">
                <a:solidFill>
                  <a:srgbClr val="2A2A2A"/>
                </a:solidFill>
                <a:ea typeface="Pretendard Regular"/>
              </a:rPr>
              <a:t>맛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더욱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저렴하고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깊이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있게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경험할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있도록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지원합니다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.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1700" y="6451600"/>
            <a:ext cx="2298700" cy="21844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7100" y="6451600"/>
            <a:ext cx="2298700" cy="2184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차별성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차별성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49700" y="3086100"/>
            <a:ext cx="104013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ko-KR" sz="4000" b="0" i="0" u="none" strike="noStrike" spc="100">
                <a:solidFill>
                  <a:srgbClr val="D94925"/>
                </a:solidFill>
                <a:ea typeface="Pretendard SemiBold"/>
              </a:rPr>
              <a:t>소비자</a:t>
            </a:r>
            <a:r>
              <a:rPr lang="ko-KR" altLang="en-US" sz="4000" spc="100">
                <a:solidFill>
                  <a:srgbClr val="FD9F28"/>
                </a:solidFill>
                <a:ea typeface="Pretendard SemiBold"/>
              </a:rPr>
              <a:t>가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유입될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만한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>
                <a:solidFill>
                  <a:srgbClr val="D94925"/>
                </a:solidFill>
                <a:ea typeface="Pretendard SemiBold"/>
              </a:rPr>
              <a:t>혜택</a:t>
            </a:r>
            <a:r>
              <a:rPr lang="en-US" altLang="ko-KR" sz="4000" b="0" i="0" u="none" strike="noStrike">
                <a:solidFill>
                  <a:srgbClr val="D94925"/>
                </a:solidFill>
                <a:ea typeface="Pretendard SemiBold"/>
              </a:rPr>
              <a:t> </a:t>
            </a:r>
            <a:r>
              <a:rPr lang="ko-KR" altLang="en-US" sz="4000" b="0" i="0" u="none" strike="noStrike">
                <a:solidFill>
                  <a:srgbClr val="D94925"/>
                </a:solidFill>
                <a:ea typeface="Pretendard SemiBold"/>
              </a:rPr>
              <a:t>제공</a:t>
            </a:r>
            <a:endParaRPr lang="en-US" altLang="ko-KR" sz="4000" b="0" i="0" u="none" strike="noStrike">
              <a:solidFill>
                <a:srgbClr val="D94925"/>
              </a:solidFill>
              <a:ea typeface="Pretendard Semi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5588000" y="2755900"/>
            <a:ext cx="457200" cy="3048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44400" y="2755900"/>
            <a:ext cx="457200" cy="3048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978900" y="4406900"/>
            <a:ext cx="342900" cy="3302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8737600" y="-2133600"/>
            <a:ext cx="838200" cy="160020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8737600" y="1003300"/>
            <a:ext cx="838200" cy="16002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6388100" y="7518400"/>
            <a:ext cx="2857500" cy="38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5800" y="6413500"/>
            <a:ext cx="2298700" cy="2298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86300" y="6413500"/>
            <a:ext cx="2298700" cy="2298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8267700" y="6883400"/>
            <a:ext cx="8547100" cy="118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숙소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방문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인증시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지역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화폐로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상품권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증정</a:t>
            </a:r>
          </a:p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쓰레기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처리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인증시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제휴업체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지역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기념품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할인권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증정을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통해</a:t>
            </a:r>
          </a:p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소비자들이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'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경주의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'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이용할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있는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방안을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모색했습니다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경주의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밤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차별성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49700" y="3086100"/>
            <a:ext cx="104013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ko-KR" sz="4000" b="0" i="0" u="none" strike="noStrike" spc="100">
                <a:solidFill>
                  <a:srgbClr val="D94925"/>
                </a:solidFill>
                <a:ea typeface="Pretendard SemiBold"/>
              </a:rPr>
              <a:t>공급자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들의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참여를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유도할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수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FD9F28"/>
                </a:solidFill>
                <a:ea typeface="Pretendard SemiBold"/>
              </a:rPr>
              <a:t>있는</a:t>
            </a:r>
            <a:r>
              <a:rPr lang="en-US" sz="4000" b="0" i="0" u="none" strike="noStrike" spc="100">
                <a:solidFill>
                  <a:srgbClr val="FD9F28"/>
                </a:solidFill>
                <a:latin typeface="Pretendard SemiBold"/>
              </a:rPr>
              <a:t> </a:t>
            </a:r>
            <a:r>
              <a:rPr lang="ko-KR" sz="4000" b="0" i="0" u="none" strike="noStrike" spc="100">
                <a:solidFill>
                  <a:srgbClr val="D94925"/>
                </a:solidFill>
                <a:ea typeface="Pretendard SemiBold"/>
              </a:rPr>
              <a:t>혜택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4978400" y="2755900"/>
            <a:ext cx="457200" cy="3048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7800" y="2755900"/>
            <a:ext cx="457200" cy="3048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978900" y="4406900"/>
            <a:ext cx="342900" cy="3302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8737600" y="-2133600"/>
            <a:ext cx="838200" cy="160020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8737600" y="1003300"/>
            <a:ext cx="838200" cy="16002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6388100" y="7518400"/>
            <a:ext cx="2857500" cy="38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93900" y="6286500"/>
            <a:ext cx="2298700" cy="2286000"/>
          </a:xfrm>
          <a:prstGeom prst="rect">
            <a:avLst/>
          </a:prstGeom>
          <a:effectLst>
            <a:outerShdw blurRad="51912" dist="17562" dir="2700000">
              <a:srgbClr val="000000">
                <a:alpha val="50000"/>
              </a:srgbClr>
            </a:outerShdw>
          </a:effectLst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27600" y="6286500"/>
            <a:ext cx="2298700" cy="2298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8267700" y="6489700"/>
            <a:ext cx="8902700" cy="198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가격을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싸게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제공하는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만큼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'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경주의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' List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상단에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노출할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있는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Credit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제공</a:t>
            </a:r>
          </a:p>
          <a:p>
            <a:pPr lvl="0" algn="just">
              <a:lnSpc>
                <a:spcPct val="117859"/>
              </a:lnSpc>
            </a:pP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→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홍보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효과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및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소상공인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홍보비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절감</a:t>
            </a:r>
          </a:p>
          <a:p>
            <a:pPr lvl="0" algn="just">
              <a:lnSpc>
                <a:spcPct val="117859"/>
              </a:lnSpc>
            </a:pP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→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가격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경쟁력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확보</a:t>
            </a:r>
          </a:p>
          <a:p>
            <a:pPr lvl="0" algn="just">
              <a:lnSpc>
                <a:spcPct val="117859"/>
              </a:lnSpc>
            </a:pPr>
            <a:endParaRPr lang="ko-KR" sz="2200" b="0" i="0" u="none" strike="noStrike">
              <a:solidFill>
                <a:srgbClr val="2A2A2A"/>
              </a:solidFill>
              <a:ea typeface="Pretendard Regular"/>
            </a:endParaRPr>
          </a:p>
          <a:p>
            <a:pPr lvl="0" algn="just">
              <a:lnSpc>
                <a:spcPct val="117859"/>
              </a:lnSpc>
            </a:pP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배달의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민족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, '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우리가게클릭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'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서비스</a:t>
            </a:r>
            <a:r>
              <a:rPr lang="en-US" sz="2200" b="0" i="0" u="none" strike="noStrike">
                <a:solidFill>
                  <a:srgbClr val="2A2A2A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2A2A2A"/>
                </a:solidFill>
                <a:ea typeface="Pretendard Regular"/>
              </a:rPr>
              <a:t>벤치마킹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510" y="5015230"/>
            <a:ext cx="1511300" cy="1397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54212" y="4000500"/>
            <a:ext cx="7264400" cy="4089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기술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STACK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42160" y="2929890"/>
            <a:ext cx="3721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사용자</a:t>
            </a:r>
            <a:r>
              <a:rPr lang="en-US" sz="45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접근성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31110" y="3755390"/>
            <a:ext cx="5207000" cy="990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모바일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어플리케이션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</a:p>
          <a:p>
            <a:pPr lvl="0" algn="l">
              <a:lnSpc>
                <a:spcPct val="99600"/>
              </a:lnSpc>
              <a:buClr>
                <a:srgbClr val="FD9F28"/>
              </a:buClr>
            </a:pP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→ 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설치과정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필요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,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거부감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발생</a:t>
            </a:r>
            <a:endParaRPr lang="ko-KR" sz="3000" b="0" i="0" u="none" strike="noStrike" dirty="0">
              <a:solidFill>
                <a:srgbClr val="FD9F28"/>
              </a:solidFill>
              <a:ea typeface="Pretendard Medium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042160" y="5165090"/>
            <a:ext cx="41910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기능적</a:t>
            </a:r>
            <a:r>
              <a:rPr lang="en-US" sz="45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필요성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26360" y="5990590"/>
            <a:ext cx="42926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디바이스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기능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활용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X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42160" y="7095490"/>
            <a:ext cx="41910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유연한</a:t>
            </a:r>
            <a:r>
              <a:rPr lang="en-US" sz="45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1" i="0" u="none" strike="noStrike">
                <a:solidFill>
                  <a:srgbClr val="FD9F28"/>
                </a:solidFill>
                <a:ea typeface="Pretendard Medium"/>
              </a:rPr>
              <a:t>업데이트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26360" y="7933690"/>
            <a:ext cx="5181600" cy="990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웹이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앱보다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업데이트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용이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사용자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경험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향상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40012" y="2901950"/>
            <a:ext cx="6578600" cy="939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웹</a:t>
            </a:r>
            <a:r>
              <a:rPr lang="en-US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기반</a:t>
            </a:r>
            <a:r>
              <a:rPr lang="en-US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플랫폼</a:t>
            </a:r>
            <a:r>
              <a:rPr lang="en-US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5400" b="1" i="0" u="none" strike="noStrike">
                <a:solidFill>
                  <a:srgbClr val="FD9F28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제작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기술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STACK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1800" y="2209800"/>
            <a:ext cx="965200" cy="889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0500" y="2298700"/>
            <a:ext cx="1168400" cy="800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511300" y="2324100"/>
            <a:ext cx="28448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1" u="none" strike="noStrike">
                <a:latin typeface="Pretendard Medium"/>
              </a:rPr>
              <a:t>Back-end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207000" y="5816600"/>
            <a:ext cx="7213600" cy="25400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6400" y="4502150"/>
            <a:ext cx="971632" cy="86995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511300" y="4483100"/>
            <a:ext cx="30988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1" i="0" u="none" strike="noStrike">
                <a:latin typeface="Pretendard Medium"/>
              </a:rPr>
              <a:t>Front-end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67200" y="7366000"/>
            <a:ext cx="901700" cy="901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11300" y="7581900"/>
            <a:ext cx="30353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1" i="0" u="none" strike="noStrike">
                <a:latin typeface="Pretendard Medium"/>
              </a:rPr>
              <a:t>Data Base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87475" y="3161030"/>
            <a:ext cx="7562850" cy="990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en-US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Spring Boot</a:t>
            </a:r>
            <a:r>
              <a:rPr lang="en-US" alt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(JPA)</a:t>
            </a: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</a:t>
            </a:r>
            <a:r>
              <a:rPr lang="en-US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Rest API </a:t>
            </a: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서버로</a:t>
            </a:r>
            <a:r>
              <a:rPr lang="en-US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활용</a:t>
            </a:r>
            <a:endParaRPr lang="en-US" altLang="ko-KR" sz="3000" i="0" u="none" strike="noStrike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확장성과</a:t>
            </a:r>
            <a:r>
              <a:rPr lang="en-US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유지보수성</a:t>
            </a:r>
            <a:r>
              <a:rPr lang="en-US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제공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87500" y="5455920"/>
            <a:ext cx="6667500" cy="190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457200" lvl="0" indent="-457200" algn="l">
              <a:lnSpc>
                <a:spcPct val="996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Next.js </a:t>
            </a:r>
            <a:r>
              <a:rPr lang="ko-KR" alt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및 </a:t>
            </a:r>
            <a:r>
              <a:rPr lang="en-US" alt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Tailwind.CSS </a:t>
            </a:r>
            <a:r>
              <a:rPr lang="ko-KR" alt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활용</a:t>
            </a: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</a:p>
          <a:p>
            <a:pPr lvl="0" algn="l">
              <a:lnSpc>
                <a:spcPct val="99600"/>
              </a:lnSpc>
              <a:buClr>
                <a:schemeClr val="tx1"/>
              </a:buClr>
            </a:pP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→ </a:t>
            </a:r>
            <a:r>
              <a:rPr lang="ko-KR" alt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리액트 기반의 프레임워크</a:t>
            </a:r>
            <a:r>
              <a:rPr lang="ko-KR" altLang="en-US" sz="3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로 효율적으로 프론트엔드 작업을 진행</a:t>
            </a:r>
            <a:endParaRPr lang="ko-KR" sz="3000" b="0" i="0" u="none" strike="noStrike">
              <a:ea typeface="Pretendard Mediu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638300" y="8496300"/>
            <a:ext cx="6667500" cy="965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457200" lvl="0" indent="-457200" algn="l">
              <a:lnSpc>
                <a:spcPct val="996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sz="3000" b="0" i="0" u="none" strike="noStrike">
                <a:ea typeface="Pretendard Medium"/>
              </a:rPr>
              <a:t>관계형</a:t>
            </a:r>
            <a:r>
              <a:rPr lang="en-US" sz="3000" b="0" i="0" u="none" strike="noStrike">
                <a:latin typeface="Pretendard Medium"/>
              </a:rPr>
              <a:t> </a:t>
            </a:r>
            <a:r>
              <a:rPr lang="ko-KR" sz="3000" b="0" i="0" u="none" strike="noStrike">
                <a:ea typeface="Pretendard Medium"/>
              </a:rPr>
              <a:t>데이터베이스</a:t>
            </a:r>
          </a:p>
          <a:p>
            <a:pPr marL="457200" lvl="0" indent="-457200" algn="l">
              <a:lnSpc>
                <a:spcPct val="996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sz="3000" b="0" i="0" u="none" strike="noStrike">
                <a:ea typeface="Pretendard Medium"/>
              </a:rPr>
              <a:t>사용자</a:t>
            </a:r>
            <a:r>
              <a:rPr lang="en-US" sz="3000" b="0" i="0" u="none" strike="noStrike">
                <a:latin typeface="Pretendard Medium"/>
              </a:rPr>
              <a:t> Data </a:t>
            </a:r>
            <a:r>
              <a:rPr lang="ko-KR" sz="3000" b="0" i="0" u="none" strike="noStrike">
                <a:ea typeface="Pretendard Medium"/>
              </a:rPr>
              <a:t>체계적</a:t>
            </a:r>
            <a:r>
              <a:rPr lang="en-US" sz="3000" b="0" i="0" u="none" strike="noStrike">
                <a:latin typeface="Pretendard Medium"/>
              </a:rPr>
              <a:t> </a:t>
            </a:r>
            <a:r>
              <a:rPr lang="ko-KR" sz="3000" b="0" i="0" u="none" strike="noStrike">
                <a:ea typeface="Pretendard Medium"/>
              </a:rPr>
              <a:t>관리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3" name="TextBox 23"/>
          <p:cNvSpPr txBox="1"/>
          <p:nvPr/>
        </p:nvSpPr>
        <p:spPr>
          <a:xfrm>
            <a:off x="9550400" y="2298700"/>
            <a:ext cx="28448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500" b="1" i="0" u="none" strike="noStrike">
                <a:ea typeface="Pretendard Medium"/>
              </a:rPr>
              <a:t>컨테이너화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93600" y="2095500"/>
            <a:ext cx="1041400" cy="800100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6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23500" y="4381500"/>
            <a:ext cx="749300" cy="800100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010900" y="4356100"/>
            <a:ext cx="800100" cy="838200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9550400" y="4406900"/>
            <a:ext cx="1435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1" i="0" u="none" strike="noStrike">
                <a:latin typeface="Pretendard Medium"/>
              </a:rPr>
              <a:t>AI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601200" y="3162300"/>
            <a:ext cx="6172200" cy="990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Docker compose </a:t>
            </a:r>
            <a:r>
              <a:rPr 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사용</a:t>
            </a:r>
          </a:p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</a:t>
            </a: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환경</a:t>
            </a:r>
            <a:r>
              <a:rPr lang="en-US" alt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(DB)</a:t>
            </a: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일관성</a:t>
            </a:r>
            <a:r>
              <a:rPr lang="en-US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3000" b="0" i="0" u="none" strike="noStrike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유지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01200" y="5384800"/>
            <a:ext cx="55499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en-US" sz="3000" b="0" i="0" u="none" strike="noStrike" dirty="0">
                <a:latin typeface="Pretendard Medium"/>
              </a:rPr>
              <a:t>Tensor flow </a:t>
            </a:r>
            <a:r>
              <a:rPr lang="ko-KR" sz="3000" b="0" i="0" u="none" strike="noStrike" dirty="0">
                <a:ea typeface="Pretendard Medium"/>
              </a:rPr>
              <a:t>라이브러리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기반</a:t>
            </a:r>
          </a:p>
          <a:p>
            <a:pPr marL="457200" lvl="0" indent="-457200" algn="l">
              <a:lnSpc>
                <a:spcPct val="99600"/>
              </a:lnSpc>
              <a:buFont typeface="Wingdings" panose="05000000000000000000" pitchFamily="2" charset="2"/>
              <a:buChar char="§"/>
            </a:pPr>
            <a:r>
              <a:rPr lang="en-US" sz="3000" b="0" i="0" u="none" strike="noStrike" dirty="0">
                <a:latin typeface="Pretendard Medium"/>
              </a:rPr>
              <a:t>DNN </a:t>
            </a:r>
            <a:r>
              <a:rPr lang="ko-KR" sz="3000" b="0" i="0" u="none" strike="noStrike" dirty="0">
                <a:ea typeface="Pretendard Medium"/>
              </a:rPr>
              <a:t>모델</a:t>
            </a:r>
            <a:r>
              <a:rPr lang="en-US" sz="3000" b="0" i="0" u="none" strike="noStrike" dirty="0">
                <a:latin typeface="Pretendard Medium"/>
              </a:rPr>
              <a:t> Early stop </a:t>
            </a:r>
            <a:r>
              <a:rPr lang="ko-KR" sz="3000" b="0" i="0" u="none" strike="noStrike" dirty="0">
                <a:ea typeface="Pretendard Medium"/>
              </a:rPr>
              <a:t>기능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탑재</a:t>
            </a:r>
            <a:r>
              <a:rPr lang="en-US" sz="3000" b="0" i="0" u="none" strike="noStrike" dirty="0">
                <a:latin typeface="Pretendard Medium"/>
              </a:rPr>
              <a:t> → Loss</a:t>
            </a:r>
            <a:r>
              <a:rPr lang="ko-KR" sz="3000" b="0" i="0" u="none" strike="noStrike" dirty="0">
                <a:ea typeface="Pretendard Medium"/>
              </a:rPr>
              <a:t>가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가장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적은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가중치</a:t>
            </a:r>
            <a:r>
              <a:rPr lang="en-US" sz="3000" b="0" i="0" u="none" strike="noStrike" dirty="0">
                <a:latin typeface="Pretendard Medium"/>
              </a:rPr>
              <a:t> </a:t>
            </a:r>
            <a:r>
              <a:rPr lang="ko-KR" sz="3000" b="0" i="0" u="none" strike="noStrike" dirty="0">
                <a:ea typeface="Pretendard Medium"/>
              </a:rPr>
              <a:t>사용</a:t>
            </a:r>
          </a:p>
        </p:txBody>
      </p:sp>
      <p:pic>
        <p:nvPicPr>
          <p:cNvPr id="32" name="그래픽 31">
            <a:extLst>
              <a:ext uri="{FF2B5EF4-FFF2-40B4-BE49-F238E27FC236}">
                <a16:creationId xmlns:a16="http://schemas.microsoft.com/office/drawing/2014/main" id="{FA5F92BA-BD65-4709-AF08-A40DC9157EC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425950" y="4457700"/>
            <a:ext cx="908050" cy="9080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000" y="2057400"/>
            <a:ext cx="10033000" cy="7721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3300" y="2120900"/>
            <a:ext cx="2197100" cy="21971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과정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304800"/>
            <a:ext cx="17614900" cy="96647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13500" y="1511300"/>
            <a:ext cx="5461000" cy="154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sz="8700" b="0" i="0" u="none" strike="noStrike" spc="-200">
                <a:solidFill>
                  <a:srgbClr val="FFFFFF"/>
                </a:solidFill>
                <a:ea typeface="Pretendard Bold"/>
              </a:rPr>
              <a:t>목차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62700" y="3378200"/>
            <a:ext cx="5562600" cy="5245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1.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팀원</a:t>
            </a: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소개</a:t>
            </a:r>
          </a:p>
          <a:p>
            <a:pPr lvl="0"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2.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개발</a:t>
            </a: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배경</a:t>
            </a:r>
          </a:p>
          <a:p>
            <a:pPr lvl="0"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3.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개발</a:t>
            </a: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과정</a:t>
            </a:r>
          </a:p>
          <a:p>
            <a:pPr lvl="0"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4.</a:t>
            </a:r>
            <a:r>
              <a:rPr lang="ko-KR" altLang="ko-KR" sz="4900" b="1" i="0" u="none" strike="noStrike">
                <a:solidFill>
                  <a:srgbClr val="FFFFFF"/>
                </a:solidFill>
                <a:ea typeface="Pretendard Medium"/>
              </a:rPr>
              <a:t> 개발</a:t>
            </a:r>
            <a:r>
              <a:rPr lang="en-US" altLang="ko-KR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altLang="ko-KR" sz="4900" b="1" i="0" u="none" strike="noStrike">
                <a:solidFill>
                  <a:srgbClr val="FFFFFF"/>
                </a:solidFill>
                <a:ea typeface="Pretendard Medium"/>
              </a:rPr>
              <a:t>결과</a:t>
            </a: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</a:p>
          <a:p>
            <a:pPr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5.</a:t>
            </a:r>
            <a:r>
              <a:rPr lang="ko-KR" altLang="ko-KR" sz="4900" b="1" i="0" u="none" strike="noStrike">
                <a:solidFill>
                  <a:srgbClr val="FFFFFF"/>
                </a:solidFill>
                <a:ea typeface="Pretendard Medium"/>
              </a:rPr>
              <a:t> 기능</a:t>
            </a:r>
            <a:r>
              <a:rPr lang="en-US" altLang="ko-KR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altLang="ko-KR" sz="4900" b="1" i="0" u="none" strike="noStrike">
                <a:solidFill>
                  <a:srgbClr val="FFFFFF"/>
                </a:solidFill>
                <a:ea typeface="Pretendard Medium"/>
              </a:rPr>
              <a:t>시연</a:t>
            </a:r>
            <a:endParaRPr lang="ko-KR" sz="4900" b="1" i="0" u="none" strike="noStrike">
              <a:solidFill>
                <a:srgbClr val="FFFFFF"/>
              </a:solidFill>
              <a:ea typeface="Pretendard Medium"/>
            </a:endParaRPr>
          </a:p>
          <a:p>
            <a:pPr lvl="0" algn="ctr">
              <a:lnSpc>
                <a:spcPct val="115369"/>
              </a:lnSpc>
            </a:pP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6.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기대</a:t>
            </a:r>
            <a:r>
              <a:rPr lang="en-US" sz="4900" b="1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4900" b="1" i="0" u="none" strike="noStrike">
                <a:solidFill>
                  <a:srgbClr val="FFFFFF"/>
                </a:solidFill>
                <a:ea typeface="Pretendard Medium"/>
              </a:rPr>
              <a:t>효과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3900" y="584200"/>
            <a:ext cx="39497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9519"/>
              </a:lnSpc>
            </a:pPr>
            <a:r>
              <a:rPr lang="en-US" sz="3000" b="1" i="0" u="none" strike="noStrike" spc="500">
                <a:solidFill>
                  <a:srgbClr val="FFFFFF"/>
                </a:solidFill>
                <a:latin typeface="Pretendard Bold"/>
              </a:rPr>
              <a:t>TEAM </a:t>
            </a:r>
            <a:r>
              <a:rPr lang="ko-KR" sz="3000" b="1" i="0" u="none" strike="noStrike" spc="500">
                <a:solidFill>
                  <a:srgbClr val="FFFFFF"/>
                </a:solidFill>
                <a:ea typeface="Pretendard Bold"/>
              </a:rPr>
              <a:t>자바조아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1854200"/>
            <a:ext cx="5537200" cy="7810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00" y="1854200"/>
            <a:ext cx="5930900" cy="7810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0900" y="1993900"/>
            <a:ext cx="279400" cy="266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7000" y="8445500"/>
            <a:ext cx="279400" cy="266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키오스크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&amp; SNS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연동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이벤트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77100" y="1879600"/>
            <a:ext cx="1892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키오스크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58100" y="8343900"/>
            <a:ext cx="2921000" cy="1346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SNS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연동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이벤트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숙소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방문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인증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쓰레기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처리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인증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600" y="3530600"/>
            <a:ext cx="4940300" cy="6172200"/>
          </a:xfrm>
          <a:prstGeom prst="rect">
            <a:avLst/>
          </a:prstGeom>
          <a:effectLst>
            <a:outerShdw blurRad="243200" dist="190062" dir="5400000">
              <a:srgbClr val="000000">
                <a:alpha val="35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5600" y="2057400"/>
            <a:ext cx="4940300" cy="6172200"/>
          </a:xfrm>
          <a:prstGeom prst="rect">
            <a:avLst/>
          </a:prstGeom>
          <a:effectLst>
            <a:outerShdw blurRad="243200" dist="190062" dir="5400000">
              <a:srgbClr val="000000">
                <a:alpha val="35000"/>
              </a:srgbClr>
            </a:outerShdw>
          </a:effec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82500" y="3530600"/>
            <a:ext cx="4940300" cy="6172200"/>
          </a:xfrm>
          <a:prstGeom prst="rect">
            <a:avLst/>
          </a:prstGeom>
          <a:effectLst>
            <a:outerShdw blurRad="243200" dist="190062" dir="5400000">
              <a:srgbClr val="000000">
                <a:alpha val="35000"/>
              </a:srgbClr>
            </a:outerShdw>
          </a:effectLst>
        </p:spPr>
      </p:pic>
      <p:sp>
        <p:nvSpPr>
          <p:cNvPr id="7" name="TextBox 7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SNS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연동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이벤트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Detail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244600" y="2374900"/>
            <a:ext cx="254000" cy="2540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587500" y="2260600"/>
            <a:ext cx="4051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SNS event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신청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3500" y="2794000"/>
            <a:ext cx="42418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tag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사진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캡처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후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업로드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2509500" y="2374900"/>
            <a:ext cx="254000" cy="254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2814300" y="2260600"/>
            <a:ext cx="43942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SNS event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게시글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98400" y="2794000"/>
            <a:ext cx="33655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게시글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조회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댓글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-5400000">
            <a:off x="6870700" y="8597900"/>
            <a:ext cx="254000" cy="2540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7188200" y="8509000"/>
            <a:ext cx="49657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SNS event list page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972300" y="9029700"/>
            <a:ext cx="45085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상단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button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에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따라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필터링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견적톡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1219200" y="8801100"/>
            <a:ext cx="254000" cy="2540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06500" y="8699500"/>
            <a:ext cx="40259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   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견적톡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신청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700" y="1917700"/>
            <a:ext cx="5168900" cy="6464300"/>
          </a:xfrm>
          <a:prstGeom prst="rect">
            <a:avLst/>
          </a:prstGeom>
          <a:effectLst>
            <a:outerShdw blurRad="266632" dist="199008" dir="5400000">
              <a:srgbClr val="000000">
                <a:alpha val="35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900" y="3606800"/>
            <a:ext cx="4940300" cy="6172200"/>
          </a:xfrm>
          <a:prstGeom prst="rect">
            <a:avLst/>
          </a:prstGeom>
          <a:effectLst>
            <a:outerShdw blurRad="243200" dist="190062" dir="5400000">
              <a:srgbClr val="000000">
                <a:alpha val="35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74500" y="1943100"/>
            <a:ext cx="5257800" cy="6578600"/>
          </a:xfrm>
          <a:prstGeom prst="rect">
            <a:avLst/>
          </a:prstGeom>
          <a:effectLst>
            <a:outerShdw blurRad="275806" dist="202403" dir="5400000">
              <a:srgbClr val="000000">
                <a:alpha val="35000"/>
              </a:srgbClr>
            </a:outerShdw>
          </a:effectLst>
        </p:spPr>
      </p:pic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6883400" y="3048000"/>
            <a:ext cx="254000" cy="254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137400" y="2946400"/>
            <a:ext cx="38862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 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견적톡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List page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12331700" y="8902700"/>
            <a:ext cx="254000" cy="2540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306300" y="8813800"/>
            <a:ext cx="37211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   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견적톡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세부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420600" y="9334500"/>
            <a:ext cx="40513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관리자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확인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후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답글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등록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500" y="1600200"/>
            <a:ext cx="6705600" cy="7086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6900" y="3987800"/>
            <a:ext cx="6921500" cy="5753100"/>
          </a:xfrm>
          <a:prstGeom prst="rect">
            <a:avLst/>
          </a:prstGeom>
          <a:effectLst>
            <a:outerShdw blurRad="329713" dist="221300" dir="5400000">
              <a:srgbClr val="000000">
                <a:alpha val="40000"/>
              </a:srgbClr>
            </a:outerShdw>
          </a:effectLst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숙소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/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캠핑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예약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2019300" y="8737600"/>
            <a:ext cx="254000" cy="2540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387600" y="86487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숙소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/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캠핑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list page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20900" y="9169400"/>
            <a:ext cx="40513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숙소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캠핑장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List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확인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664700" y="2540000"/>
            <a:ext cx="254000" cy="254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033000" y="24384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숙소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/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캠핑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66300" y="2959100"/>
            <a:ext cx="51308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숙소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캠핑장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세부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설명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기재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기간과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입실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날짜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선택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후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 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044700"/>
            <a:ext cx="6883400" cy="3009900"/>
          </a:xfrm>
          <a:prstGeom prst="rect">
            <a:avLst/>
          </a:prstGeom>
          <a:effectLst>
            <a:outerShdw blurRad="90170" dist="115730" dir="5400000">
              <a:srgbClr val="000000">
                <a:alpha val="35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5900" y="5930900"/>
            <a:ext cx="5156200" cy="3886200"/>
          </a:xfrm>
          <a:prstGeom prst="rect">
            <a:avLst/>
          </a:prstGeom>
          <a:effectLst>
            <a:outerShdw blurRad="150608" dist="149568" dir="5400000">
              <a:srgbClr val="000000">
                <a:alpha val="35000"/>
              </a:srgbClr>
            </a:outerShdw>
          </a:effec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700000">
            <a:off x="5334000" y="5232400"/>
            <a:ext cx="990600" cy="660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2700000">
            <a:off x="11722100" y="5308600"/>
            <a:ext cx="990600" cy="6604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예약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Process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1054100" y="5283200"/>
            <a:ext cx="254000" cy="2540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409700" y="51816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일자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선택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95000" y="2362200"/>
            <a:ext cx="6616700" cy="2603500"/>
          </a:xfrm>
          <a:prstGeom prst="rect">
            <a:avLst/>
          </a:prstGeom>
          <a:effectLst>
            <a:outerShdw blurRad="67260" dist="99952" dir="5400000">
              <a:srgbClr val="000000">
                <a:alpha val="35000"/>
              </a:srgbClr>
            </a:outerShdw>
          </a:effectLst>
        </p:spPr>
      </p:pic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46800" y="9423400"/>
            <a:ext cx="254000" cy="2540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2476500" y="9309100"/>
            <a:ext cx="38227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예약자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정보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입력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요청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12979400" y="5283200"/>
            <a:ext cx="254000" cy="2540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3335000" y="5181600"/>
            <a:ext cx="37846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완료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0700" y="3835400"/>
            <a:ext cx="8242300" cy="4267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5700" y="3860800"/>
            <a:ext cx="7988300" cy="4267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1500" y="4089400"/>
            <a:ext cx="7823200" cy="8509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예약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Process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4076700" y="3213100"/>
            <a:ext cx="254000" cy="2540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4406900" y="3111500"/>
            <a:ext cx="18796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전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DB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2458700" y="3213100"/>
            <a:ext cx="254000" cy="254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2788900" y="3111500"/>
            <a:ext cx="18796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후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DB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6700" y="1981200"/>
            <a:ext cx="5740400" cy="7137400"/>
          </a:xfrm>
          <a:prstGeom prst="rect">
            <a:avLst/>
          </a:prstGeom>
          <a:effectLst>
            <a:outerShdw blurRad="328884" dist="221022" dir="5400000">
              <a:srgbClr val="000000">
                <a:alpha val="35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4600" y="3505200"/>
            <a:ext cx="8267700" cy="5283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지역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재료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직배송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10800000">
            <a:off x="7505700" y="1981200"/>
            <a:ext cx="254000" cy="2540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7874000" y="18923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지역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재료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List Page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07300" y="2413000"/>
            <a:ext cx="54610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상단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버튼에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따라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재료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필터링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가능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우상단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버튼으로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맞춤형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AI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메뉴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추천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 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9867900" y="8864600"/>
            <a:ext cx="254000" cy="254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236200" y="87757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지역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재료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세부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969500" y="9296400"/>
            <a:ext cx="54610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세부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정보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가격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공지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하단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버튼으로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주문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가능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300" y="2844800"/>
            <a:ext cx="3835400" cy="3619500"/>
          </a:xfrm>
          <a:prstGeom prst="rect">
            <a:avLst/>
          </a:prstGeom>
          <a:effectLst>
            <a:outerShdw blurRad="130841" dist="139408" dir="5400000">
              <a:srgbClr val="000000">
                <a:alpha val="35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8500" y="2844800"/>
            <a:ext cx="3454400" cy="3619500"/>
          </a:xfrm>
          <a:prstGeom prst="rect">
            <a:avLst/>
          </a:prstGeom>
          <a:effectLst>
            <a:outerShdw blurRad="118419" dist="132624" dir="5400000">
              <a:srgbClr val="000000">
                <a:alpha val="35000"/>
              </a:srgbClr>
            </a:outerShdw>
          </a:effec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7500" y="2806700"/>
            <a:ext cx="4635500" cy="2476500"/>
          </a:xfrm>
          <a:prstGeom prst="rect">
            <a:avLst/>
          </a:prstGeom>
          <a:effectLst>
            <a:outerShdw blurRad="61074" dist="95245" dir="5400000">
              <a:srgbClr val="000000">
                <a:alpha val="35000"/>
              </a:srgbClr>
            </a:outerShdw>
          </a:effectLst>
        </p:spPr>
      </p:pic>
      <p:sp>
        <p:nvSpPr>
          <p:cNvPr id="7" name="TextBox 7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식사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메뉴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추천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AI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889000" y="6921500"/>
            <a:ext cx="254000" cy="2540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244600" y="68326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질문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7900" y="7353300"/>
            <a:ext cx="45466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질문을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통해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Deep learning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모델에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들어갈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입력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제작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92800" y="6261100"/>
            <a:ext cx="6172200" cy="3073400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7188200" y="2362200"/>
            <a:ext cx="254000" cy="2540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7543800" y="22733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분석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Loading Page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12827000" y="6908800"/>
            <a:ext cx="254000" cy="2540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3195300" y="68072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분석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후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28600" y="7327900"/>
            <a:ext cx="45466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사용자의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입맛에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추천할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만한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메뉴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추천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6604000" y="5854700"/>
            <a:ext cx="254000" cy="2540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6959600" y="5765800"/>
            <a:ext cx="44704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딥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러닝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기반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추천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Process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2476500"/>
            <a:ext cx="5016500" cy="6273800"/>
          </a:xfrm>
          <a:prstGeom prst="rect">
            <a:avLst/>
          </a:prstGeom>
          <a:effectLst>
            <a:outerShdw blurRad="250883" dist="193041" dir="5400000">
              <a:srgbClr val="000000">
                <a:alpha val="35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15800" y="2527300"/>
            <a:ext cx="5016500" cy="6273800"/>
          </a:xfrm>
          <a:prstGeom prst="rect">
            <a:avLst/>
          </a:prstGeom>
          <a:effectLst>
            <a:outerShdw blurRad="250883" dist="193041" dir="5400000">
              <a:srgbClr val="000000">
                <a:alpha val="35000"/>
              </a:srgbClr>
            </a:outerShdw>
          </a:effectLst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결과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예약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조회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04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10800000">
            <a:off x="6261100" y="2590800"/>
            <a:ext cx="254000" cy="2540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629400" y="24892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조회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362700" y="3009900"/>
            <a:ext cx="54610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전화번호를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활용한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조회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시스템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9004300" y="8026400"/>
            <a:ext cx="254000" cy="254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372600" y="7937500"/>
            <a:ext cx="3289300" cy="520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900" b="0" i="0" u="none" strike="noStrike">
                <a:solidFill>
                  <a:srgbClr val="FD9F28"/>
                </a:solidFill>
                <a:ea typeface="Pretendard Medium"/>
              </a:rPr>
              <a:t>목록</a:t>
            </a:r>
            <a:r>
              <a:rPr lang="en-US" sz="2900" b="0" i="0" u="none" strike="noStrike">
                <a:solidFill>
                  <a:srgbClr val="FD9F28"/>
                </a:solidFill>
                <a:latin typeface="Pretendard Medium"/>
              </a:rPr>
              <a:t> Page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05900" y="8458200"/>
            <a:ext cx="54610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예약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목록</a:t>
            </a:r>
            <a:r>
              <a:rPr lang="en-US" sz="27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2700" b="0" i="0" u="none" strike="noStrike">
                <a:solidFill>
                  <a:srgbClr val="FD9F28"/>
                </a:solidFill>
                <a:ea typeface="Pretendard Medium"/>
              </a:rPr>
              <a:t>확인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30200"/>
            <a:ext cx="17183100" cy="96393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100" y="4572000"/>
            <a:ext cx="5029200" cy="635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819900" y="4686300"/>
            <a:ext cx="4660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0310"/>
              </a:lnSpc>
            </a:pPr>
            <a:r>
              <a:rPr lang="ko-KR" sz="9000" b="0" i="0" u="none" strike="noStrike">
                <a:solidFill>
                  <a:srgbClr val="FFFFFF"/>
                </a:solidFill>
                <a:ea typeface="Pretendard Bold"/>
              </a:rPr>
              <a:t>기능</a:t>
            </a:r>
            <a:r>
              <a:rPr lang="en-US" sz="9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FFFFFF"/>
                </a:solidFill>
                <a:ea typeface="Pretendard Bold"/>
              </a:rPr>
              <a:t>시연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674100" y="39370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FFFFF"/>
                </a:solidFill>
                <a:latin typeface="Poppins ExtraLight"/>
              </a:rPr>
              <a:t>05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70000"/>
            <a:ext cx="1079500" cy="38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2857500"/>
            <a:ext cx="6096000" cy="6934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7000" b="0" i="0" u="none" strike="noStrike">
                <a:solidFill>
                  <a:srgbClr val="FD9F28"/>
                </a:solidFill>
                <a:ea typeface="Pretendard Bold"/>
              </a:rPr>
              <a:t>팀원</a:t>
            </a:r>
            <a:r>
              <a:rPr lang="en-US" sz="70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7000" b="0" i="0" u="none" strike="noStrike">
                <a:solidFill>
                  <a:srgbClr val="FD9F28"/>
                </a:solidFill>
                <a:ea typeface="Pretendard Bold"/>
              </a:rPr>
              <a:t>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" y="787400"/>
            <a:ext cx="1905000" cy="977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1" i="0" u="none" strike="noStrike" spc="-500">
                <a:solidFill>
                  <a:srgbClr val="FD9F28"/>
                </a:solidFill>
                <a:latin typeface="Poppins ExtraLight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17800" y="4521200"/>
            <a:ext cx="46482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009"/>
              </a:lnSpc>
            </a:pPr>
            <a:r>
              <a:rPr lang="ko-KR" sz="2400" b="1" i="0" u="none" strike="noStrike" dirty="0">
                <a:solidFill>
                  <a:srgbClr val="2A2A2A">
                    <a:alpha val="76078"/>
                  </a:srgbClr>
                </a:solidFill>
                <a:ea typeface="Pretendard Regular"/>
              </a:rPr>
              <a:t>기획</a:t>
            </a:r>
            <a:r>
              <a:rPr lang="en-US" sz="2400" b="1" i="0" u="none" strike="noStrike" dirty="0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 </a:t>
            </a:r>
            <a:r>
              <a:rPr lang="ko-KR" sz="2400" b="1" i="0" u="none" strike="noStrike" dirty="0" err="1">
                <a:solidFill>
                  <a:srgbClr val="2A2A2A">
                    <a:alpha val="76078"/>
                  </a:srgbClr>
                </a:solidFill>
                <a:ea typeface="Pretendard Regular"/>
              </a:rPr>
              <a:t>백엔드</a:t>
            </a:r>
            <a:r>
              <a:rPr lang="en-US" sz="2400" b="1" i="0" u="none" strike="noStrike" dirty="0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 </a:t>
            </a:r>
            <a:r>
              <a:rPr lang="ko-KR" sz="2400" b="1" i="0" u="none" strike="noStrike" dirty="0" err="1">
                <a:solidFill>
                  <a:srgbClr val="2A2A2A">
                    <a:alpha val="76078"/>
                  </a:srgbClr>
                </a:solidFill>
                <a:ea typeface="Pretendard Regular"/>
              </a:rPr>
              <a:t>프론트엔드</a:t>
            </a:r>
            <a:r>
              <a:rPr lang="en-US" sz="2400" b="1" i="0" u="none" strike="noStrike" dirty="0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 </a:t>
            </a:r>
            <a:r>
              <a:rPr lang="ko-KR" sz="2400" b="1" i="0" u="none" strike="noStrike" dirty="0">
                <a:solidFill>
                  <a:srgbClr val="2A2A2A">
                    <a:alpha val="76078"/>
                  </a:srgbClr>
                </a:solidFill>
                <a:ea typeface="Pretendard Regular"/>
              </a:rPr>
              <a:t>디자인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35100" y="4457700"/>
            <a:ext cx="11557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CA591B"/>
                </a:solidFill>
                <a:ea typeface="Pretendard Bold"/>
              </a:rPr>
              <a:t>권민지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17800" y="5194300"/>
            <a:ext cx="3797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009"/>
              </a:lnSpc>
            </a:pP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기획</a:t>
            </a:r>
            <a:r>
              <a:rPr lang="en-US" sz="2400" b="1" i="0" u="none" strike="noStrike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 </a:t>
            </a: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백엔드</a:t>
            </a:r>
            <a:r>
              <a:rPr lang="en-US" sz="2400" b="1" i="0" u="none" strike="noStrike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 </a:t>
            </a: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프론트엔드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35100" y="5130800"/>
            <a:ext cx="11684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CA591B"/>
                </a:solidFill>
                <a:ea typeface="Pretendard Bold"/>
              </a:rPr>
              <a:t>김이현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17800" y="5880100"/>
            <a:ext cx="3797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009"/>
              </a:lnSpc>
            </a:pPr>
            <a:r>
              <a:rPr lang="ko-KR" sz="2400" b="1" i="0" u="none" strike="noStrike" dirty="0">
                <a:solidFill>
                  <a:srgbClr val="2A2A2A">
                    <a:alpha val="76078"/>
                  </a:srgbClr>
                </a:solidFill>
                <a:ea typeface="Pretendard Regular"/>
              </a:rPr>
              <a:t>기획</a:t>
            </a:r>
            <a:r>
              <a:rPr lang="en-US" sz="2400" b="1" i="0" u="none" strike="noStrike" dirty="0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 </a:t>
            </a:r>
            <a:r>
              <a:rPr lang="ko-KR" sz="2400" b="1" i="0" u="none" strike="noStrike" dirty="0" err="1">
                <a:solidFill>
                  <a:srgbClr val="2A2A2A">
                    <a:alpha val="76078"/>
                  </a:srgbClr>
                </a:solidFill>
                <a:ea typeface="Pretendard Regular"/>
              </a:rPr>
              <a:t>백엔드</a:t>
            </a:r>
            <a:r>
              <a:rPr lang="en-US" sz="2400" b="1" i="0" u="none" strike="noStrike" dirty="0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 </a:t>
            </a:r>
            <a:r>
              <a:rPr lang="ko-KR" sz="2400" b="1" i="0" u="none" strike="noStrike" dirty="0" err="1">
                <a:solidFill>
                  <a:srgbClr val="2A2A2A">
                    <a:alpha val="76078"/>
                  </a:srgbClr>
                </a:solidFill>
                <a:ea typeface="Pretendard Regular"/>
              </a:rPr>
              <a:t>프론트엔드</a:t>
            </a:r>
            <a:endParaRPr lang="ko-KR" sz="2400" b="1" i="0" u="none" strike="noStrike" dirty="0">
              <a:solidFill>
                <a:srgbClr val="2A2A2A">
                  <a:alpha val="76078"/>
                </a:srgbClr>
              </a:solidFill>
              <a:ea typeface="Pretendard Regula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35100" y="5829300"/>
            <a:ext cx="11684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CA591B"/>
                </a:solidFill>
                <a:ea typeface="Pretendard Bold"/>
              </a:rPr>
              <a:t>전상은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717800" y="6591300"/>
            <a:ext cx="3797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009"/>
              </a:lnSpc>
            </a:pP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기획</a:t>
            </a:r>
            <a:r>
              <a:rPr lang="en-US" sz="2400" b="1" i="0" u="none" strike="noStrike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 </a:t>
            </a: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백엔드</a:t>
            </a:r>
            <a:r>
              <a:rPr lang="en-US" sz="2400" b="1" i="0" u="none" strike="noStrike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 </a:t>
            </a:r>
            <a:r>
              <a:rPr lang="ko-KR" sz="2400" b="1" i="0" u="none" strike="noStrike">
                <a:solidFill>
                  <a:srgbClr val="2A2A2A">
                    <a:alpha val="76078"/>
                  </a:srgbClr>
                </a:solidFill>
                <a:ea typeface="Pretendard Regular"/>
              </a:rPr>
              <a:t>프론트엔드</a:t>
            </a:r>
            <a:r>
              <a:rPr lang="en-US" sz="2400" b="1" i="0" u="none" strike="noStrike">
                <a:solidFill>
                  <a:srgbClr val="2A2A2A">
                    <a:alpha val="76078"/>
                  </a:srgbClr>
                </a:solidFill>
                <a:latin typeface="Pretendard Regular"/>
              </a:rPr>
              <a:t>, AI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5100" y="6540500"/>
            <a:ext cx="11684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CA591B"/>
                </a:solidFill>
                <a:ea typeface="Pretendard Bold"/>
              </a:rPr>
              <a:t>전형주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0" y="2006600"/>
            <a:ext cx="6172200" cy="977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4800" y="2070100"/>
            <a:ext cx="3594100" cy="914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7404100" y="2565400"/>
            <a:ext cx="952500" cy="25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6600" y="3340100"/>
            <a:ext cx="8978900" cy="6007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기대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효과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06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2" name="TextBox 12"/>
          <p:cNvSpPr txBox="1"/>
          <p:nvPr/>
        </p:nvSpPr>
        <p:spPr>
          <a:xfrm>
            <a:off x="9867900" y="5168900"/>
            <a:ext cx="7277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1)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지역경제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관광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인구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D94925"/>
                </a:solidFill>
                <a:ea typeface="Pretendard Medium"/>
              </a:rPr>
              <a:t>활성화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52100" y="6007100"/>
            <a:ext cx="7708900" cy="990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낮은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요금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→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가격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경쟁력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확대</a:t>
            </a:r>
          </a:p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가격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경쟁력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+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국내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관광지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=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지속적인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수요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62100" y="9334500"/>
            <a:ext cx="73406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출처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한국관광데이터랩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,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지역별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관광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현황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(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경주시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9900" y="4508500"/>
            <a:ext cx="9728200" cy="50419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기대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효과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5700" y="1981200"/>
            <a:ext cx="7277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2)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도시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자연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환경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개선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기여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7200" y="2806700"/>
            <a:ext cx="141859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"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도시환경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"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개선을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위해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해결해야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하는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부분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: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낙후지역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정비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경주시는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넓은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행정지역을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보유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중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(1,324.41km</a:t>
            </a:r>
            <a:r>
              <a:rPr lang="en-US" sz="3000" b="0" i="0" u="none" strike="noStrike" baseline="30000">
                <a:solidFill>
                  <a:srgbClr val="FD9F28"/>
                </a:solidFill>
                <a:latin typeface="Pretendard Medium"/>
              </a:rPr>
              <a:t>2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,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대한민국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2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-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서울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면적의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약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2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배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)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한옥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,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캠핑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등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보다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자연친화적인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숙소를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제공함으로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낙후지역에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유동인구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유치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613400" y="9588500"/>
            <a:ext cx="70739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출처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경주시청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, 2040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경주미래종합발전계획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4500" y="4572000"/>
            <a:ext cx="9791700" cy="50165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기대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효과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5700" y="1981200"/>
            <a:ext cx="7277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2)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도시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자연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환경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개선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기여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7200" y="2806700"/>
            <a:ext cx="131572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"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자연환경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"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개선을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위해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해결해야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하는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부분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: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쓰레기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폐기물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처리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SNS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인증</a:t>
            </a:r>
            <a:r>
              <a:rPr lang="en-US" altLang="ko-KR" sz="3000" b="0" i="0" u="none" strike="noStrike">
                <a:solidFill>
                  <a:srgbClr val="FD9F28"/>
                </a:solidFill>
                <a:ea typeface="Pretendard Medium"/>
              </a:rPr>
              <a:t>(</a:t>
            </a:r>
            <a:r>
              <a:rPr lang="ko-KR" altLang="en-US" sz="3000" b="0" i="0" u="none" strike="noStrike">
                <a:solidFill>
                  <a:srgbClr val="FD9F28"/>
                </a:solidFill>
                <a:ea typeface="Pretendard Medium"/>
              </a:rPr>
              <a:t>쓰레기 처리 인증</a:t>
            </a:r>
            <a:r>
              <a:rPr lang="en-US" altLang="ko-KR" sz="3000" b="0" i="0" u="none" strike="noStrike">
                <a:solidFill>
                  <a:srgbClr val="FD9F28"/>
                </a:solidFill>
                <a:ea typeface="Pretendard Medium"/>
              </a:rPr>
              <a:t>)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→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혜택부여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쓰레기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폐기물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처리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en-US" sz="3000" b="0" i="0" u="none" strike="noStrike">
                <a:solidFill>
                  <a:srgbClr val="FD9F28"/>
                </a:solidFill>
                <a:ea typeface="Pretendard Medium"/>
              </a:rPr>
              <a:t>장려</a:t>
            </a:r>
            <a:endParaRPr lang="ko-KR" sz="3000" b="0" i="0" u="none" strike="noStrike">
              <a:solidFill>
                <a:srgbClr val="FD9F28"/>
              </a:solidFill>
              <a:ea typeface="Pretendard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613400" y="9588500"/>
            <a:ext cx="70739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출처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경주시청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, 2040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경주미래종합발전계획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878" y="4381500"/>
            <a:ext cx="9934322" cy="4838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기대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효과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700" y="2095500"/>
            <a:ext cx="7277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3)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양질의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일자리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창출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7200" y="2921000"/>
            <a:ext cx="13157200" cy="190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가장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먼저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해결해야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할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문제점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: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양질의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일자리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마련</a:t>
            </a:r>
          </a:p>
          <a:p>
            <a:pPr marL="723900" lvl="1" indent="-342900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altLang="en-US" sz="3000" b="0" i="0" u="none" strike="noStrike">
                <a:solidFill>
                  <a:srgbClr val="FD9F28"/>
                </a:solidFill>
                <a:ea typeface="Pretendard Medium"/>
              </a:rPr>
              <a:t>물류</a:t>
            </a:r>
            <a:r>
              <a:rPr lang="en-US" altLang="ko-KR" sz="3000" b="0" i="0" u="none" strike="noStrike">
                <a:solidFill>
                  <a:srgbClr val="FD9F28"/>
                </a:solidFill>
                <a:ea typeface="Pretendard Medium"/>
              </a:rPr>
              <a:t>HUB </a:t>
            </a:r>
            <a:r>
              <a:rPr lang="ko-KR" altLang="en-US" sz="3000" b="0" i="0" u="none" strike="noStrike">
                <a:solidFill>
                  <a:srgbClr val="FD9F28"/>
                </a:solidFill>
                <a:ea typeface="Pretendard Medium"/>
              </a:rPr>
              <a:t>관리자＆</a:t>
            </a:r>
            <a:r>
              <a:rPr lang="ko-KR" altLang="ko-KR" sz="3000" b="0" i="0" u="none" strike="noStrike">
                <a:solidFill>
                  <a:srgbClr val="FD9F28"/>
                </a:solidFill>
                <a:ea typeface="Pretendard Medium"/>
              </a:rPr>
              <a:t>배달</a:t>
            </a:r>
            <a:r>
              <a:rPr lang="en-US" altLang="ko-KR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ko-KR" sz="3000" b="0" i="0" u="none" strike="noStrike" dirty="0">
                <a:solidFill>
                  <a:srgbClr val="FD9F28"/>
                </a:solidFill>
                <a:ea typeface="Pretendard Medium"/>
              </a:rPr>
              <a:t>기사</a:t>
            </a:r>
            <a:r>
              <a:rPr lang="en-US" altLang="ko-KR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ko-KR" sz="3000" b="0" i="0" u="none" strike="noStrike" dirty="0">
                <a:solidFill>
                  <a:srgbClr val="FD9F28"/>
                </a:solidFill>
                <a:ea typeface="Pretendard Medium"/>
              </a:rPr>
              <a:t>고용으로</a:t>
            </a:r>
            <a:r>
              <a:rPr lang="en-US" altLang="ko-KR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ko-KR" sz="3000" b="0" i="0" u="none" strike="noStrike">
                <a:solidFill>
                  <a:srgbClr val="FD9F28"/>
                </a:solidFill>
                <a:ea typeface="Pretendard Medium"/>
              </a:rPr>
              <a:t>일자리</a:t>
            </a:r>
            <a:r>
              <a:rPr lang="en-US" altLang="ko-KR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ko-KR" sz="3000" b="0" i="0" u="none" strike="noStrike">
                <a:solidFill>
                  <a:srgbClr val="FD9F28"/>
                </a:solidFill>
                <a:ea typeface="Pretendard Medium"/>
              </a:rPr>
              <a:t>창출</a:t>
            </a:r>
            <a:endParaRPr lang="ko-KR" altLang="ko-KR" sz="3000" b="0" i="0" u="none" strike="noStrike" dirty="0">
              <a:solidFill>
                <a:srgbClr val="FD9F28"/>
              </a:solidFill>
              <a:ea typeface="Pretendard Medium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653706" y="9364114"/>
            <a:ext cx="7866665" cy="49957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출처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경주시청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, 2040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경주미래종합발전계획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99E9F0B-804D-2CAA-9B77-3C8C1AFB0D54}"/>
              </a:ext>
            </a:extLst>
          </p:cNvPr>
          <p:cNvSpPr/>
          <p:nvPr/>
        </p:nvSpPr>
        <p:spPr>
          <a:xfrm>
            <a:off x="8963278" y="7236190"/>
            <a:ext cx="508438" cy="19840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29465" y="6432924"/>
            <a:ext cx="6172200" cy="1270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2965" y="6737724"/>
            <a:ext cx="2184400" cy="647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7696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기대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효과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493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700" y="1981200"/>
            <a:ext cx="72771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4)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빈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공실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문제</a:t>
            </a:r>
            <a:r>
              <a:rPr lang="en-US" sz="45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500" b="0" i="0" u="none" strike="noStrike">
                <a:solidFill>
                  <a:srgbClr val="FD9F28"/>
                </a:solidFill>
                <a:ea typeface="Pretendard Medium"/>
              </a:rPr>
              <a:t>해결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7200" y="2806700"/>
            <a:ext cx="12293600" cy="190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빠르게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늘어가는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빈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공실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소규모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물류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HUB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로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활용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외부에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키오스크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설치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→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도시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모습</a:t>
            </a:r>
            <a:r>
              <a:rPr lang="en-US" altLang="ko-KR" sz="3000" b="0" i="0" u="none" strike="noStrike">
                <a:solidFill>
                  <a:srgbClr val="FD9F28"/>
                </a:solidFill>
                <a:ea typeface="Pretendard Medium"/>
              </a:rPr>
              <a:t>(</a:t>
            </a:r>
            <a:r>
              <a:rPr lang="ko-KR" altLang="en-US" sz="3000" b="0" i="0" u="none" strike="noStrike">
                <a:solidFill>
                  <a:srgbClr val="FD9F28"/>
                </a:solidFill>
                <a:ea typeface="Pretendard Medium"/>
              </a:rPr>
              <a:t>경주 관광지 소개</a:t>
            </a:r>
            <a:r>
              <a:rPr lang="en-US" altLang="ko-KR" sz="3000" b="0" i="0" u="none" strike="noStrike">
                <a:solidFill>
                  <a:srgbClr val="FD9F28"/>
                </a:solidFill>
                <a:ea typeface="Pretendard Medium"/>
              </a:rPr>
              <a:t>)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및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행사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홍보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관리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물품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최소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설치로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공실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임대시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빠르게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D9F28"/>
                </a:solidFill>
                <a:ea typeface="Pretendard Medium"/>
              </a:rPr>
              <a:t>철수</a:t>
            </a:r>
            <a:r>
              <a:rPr lang="en-US" sz="3000" b="0" i="0" u="none" strike="noStrike">
                <a:solidFill>
                  <a:srgbClr val="FD9F28"/>
                </a:solidFill>
                <a:latin typeface="Pretendard Medium"/>
              </a:rPr>
              <a:t> 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5700" y="5168900"/>
            <a:ext cx="87122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 b="0" i="0" u="none" strike="noStrike" dirty="0">
                <a:solidFill>
                  <a:srgbClr val="FD9F28"/>
                </a:solidFill>
                <a:latin typeface="Pretendard Medium"/>
              </a:rPr>
              <a:t>5) APEC</a:t>
            </a:r>
            <a:r>
              <a:rPr lang="en-US" sz="4500" dirty="0">
                <a:solidFill>
                  <a:srgbClr val="FD9F28"/>
                </a:solidFill>
                <a:latin typeface="Pretendard Medium"/>
                <a:ea typeface="Pretendard Medium"/>
              </a:rPr>
              <a:t> </a:t>
            </a:r>
            <a:r>
              <a:rPr lang="ko-KR" altLang="en-US" sz="4500" dirty="0">
                <a:solidFill>
                  <a:srgbClr val="FD9F28"/>
                </a:solidFill>
                <a:latin typeface="Pretendard Medium"/>
                <a:ea typeface="Pretendard Medium"/>
              </a:rPr>
              <a:t>개최로 유입 될 관광객 유치</a:t>
            </a:r>
            <a:endParaRPr lang="en-US" sz="4500" b="0" i="0" u="none" strike="noStrike" dirty="0">
              <a:solidFill>
                <a:srgbClr val="FD9F28"/>
              </a:solidFill>
              <a:latin typeface="Pretendard Medium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27200" y="6007100"/>
            <a:ext cx="6248400" cy="1879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●"/>
            </a:pP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2025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년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경주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APEC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개최</a:t>
            </a: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급증하는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FD9F28"/>
                </a:solidFill>
                <a:ea typeface="Pretendard Medium"/>
              </a:rPr>
              <a:t>관광객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altLang="en-US" sz="3000" dirty="0">
                <a:solidFill>
                  <a:srgbClr val="FD9F28"/>
                </a:solidFill>
                <a:latin typeface="Pretendard Medium"/>
                <a:ea typeface="Pretendard Medium"/>
              </a:rPr>
              <a:t>유입</a:t>
            </a:r>
            <a:endParaRPr lang="ko-KR" sz="3000" b="0" i="0" u="none" strike="noStrike" dirty="0">
              <a:solidFill>
                <a:srgbClr val="FD9F28"/>
              </a:solidFill>
              <a:ea typeface="Pretendard Medium"/>
            </a:endParaRPr>
          </a:p>
          <a:p>
            <a:pPr marL="723900" lvl="1" indent="-342900" algn="l">
              <a:lnSpc>
                <a:spcPct val="99600"/>
              </a:lnSpc>
              <a:buClr>
                <a:srgbClr val="FD9F28"/>
              </a:buClr>
              <a:buFont typeface="Arial"/>
              <a:buChar char="○"/>
            </a:pPr>
            <a:r>
              <a:rPr lang="ko-KR" altLang="en-US" sz="3000" dirty="0">
                <a:solidFill>
                  <a:srgbClr val="FD9F28"/>
                </a:solidFill>
                <a:latin typeface="Pretendard Medium"/>
                <a:ea typeface="Pretendard Medium"/>
              </a:rPr>
              <a:t>맞춤형 숙소와 지역 상품 연계로 특별한 경험 제공</a:t>
            </a:r>
            <a:r>
              <a:rPr lang="en-US" sz="3000" b="0" i="0" u="none" strike="noStrike" dirty="0">
                <a:solidFill>
                  <a:srgbClr val="FD9F28"/>
                </a:solidFill>
                <a:latin typeface="Pretendard Medium"/>
              </a:rPr>
              <a:t> 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92665" y="8058524"/>
            <a:ext cx="8585200" cy="1358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"2023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년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APEC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회원국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중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페루를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방문한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외국인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관광객은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약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130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만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명으로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전년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대비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 31% </a:t>
            </a:r>
            <a:r>
              <a:rPr lang="ko-KR" sz="3000" b="0" i="0" u="none" strike="noStrike">
                <a:solidFill>
                  <a:srgbClr val="000000"/>
                </a:solidFill>
                <a:ea typeface="Pretendard Medium"/>
              </a:rPr>
              <a:t>증가했다</a:t>
            </a:r>
            <a:r>
              <a:rPr lang="en-US" sz="3000" b="0" i="0" u="none" strike="noStrike">
                <a:solidFill>
                  <a:srgbClr val="000000"/>
                </a:solidFill>
                <a:latin typeface="Pretendard Medium"/>
              </a:rPr>
              <a:t>."</a:t>
            </a:r>
          </a:p>
          <a:p>
            <a:pPr lvl="0" algn="l">
              <a:lnSpc>
                <a:spcPct val="99600"/>
              </a:lnSpc>
            </a:pP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출처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) EMRiCs, 2024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년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페루</a:t>
            </a:r>
            <a:r>
              <a:rPr lang="en-US" sz="2500" b="0" i="0" u="none" strike="noStrike">
                <a:solidFill>
                  <a:srgbClr val="9E9E9E"/>
                </a:solidFill>
                <a:latin typeface="Pretendard Medium"/>
              </a:rPr>
              <a:t> APEC </a:t>
            </a:r>
            <a:r>
              <a:rPr lang="ko-KR" sz="2500" b="0" i="0" u="none" strike="noStrike">
                <a:solidFill>
                  <a:srgbClr val="9E9E9E"/>
                </a:solidFill>
                <a:ea typeface="Pretendard Medium"/>
              </a:rPr>
              <a:t>개최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00" y="-76200"/>
            <a:ext cx="18313400" cy="10363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0" y="4508500"/>
            <a:ext cx="5029200" cy="63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00" y="330200"/>
            <a:ext cx="17183100" cy="9639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100" y="5308600"/>
            <a:ext cx="5029200" cy="63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807200" y="5372100"/>
            <a:ext cx="4660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0310"/>
              </a:lnSpc>
            </a:pPr>
            <a:r>
              <a:rPr lang="en-US" sz="9000" b="0" i="0" u="none" strike="noStrike">
                <a:solidFill>
                  <a:srgbClr val="FD9F28"/>
                </a:solidFill>
                <a:latin typeface="Pretendard Bold"/>
              </a:rPr>
              <a:t>Q&amp;A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05500" y="4635500"/>
            <a:ext cx="6477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75530"/>
              </a:lnSpc>
            </a:pPr>
            <a:r>
              <a:rPr lang="ko-KR" sz="4300" b="0" i="0" u="none" strike="noStrike" spc="-200">
                <a:solidFill>
                  <a:srgbClr val="FD9F28"/>
                </a:solidFill>
                <a:ea typeface="Pretendard Medium"/>
              </a:rPr>
              <a:t>들어주셔서</a:t>
            </a:r>
            <a:r>
              <a:rPr lang="en-US" sz="4300" b="0" i="0" u="none" strike="noStrike" spc="-20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0" i="0" u="none" strike="noStrike" spc="-200">
                <a:solidFill>
                  <a:srgbClr val="FD9F28"/>
                </a:solidFill>
                <a:ea typeface="Pretendard Medium"/>
              </a:rPr>
              <a:t>감사합니다</a:t>
            </a:r>
            <a:r>
              <a:rPr lang="en-US" sz="4300" b="0" i="0" u="none" strike="noStrike" spc="-200">
                <a:solidFill>
                  <a:srgbClr val="FD9F28"/>
                </a:solidFill>
                <a:latin typeface="Pretendard Medium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62800" y="8699500"/>
            <a:ext cx="39624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sz="3500" b="1" i="0" u="none" strike="noStrike" spc="600">
                <a:solidFill>
                  <a:srgbClr val="FD9F28"/>
                </a:solidFill>
                <a:latin typeface="Pretendard Bold"/>
              </a:rPr>
              <a:t>TEAM </a:t>
            </a:r>
            <a:r>
              <a:rPr lang="ko-KR" sz="3500" b="1" i="0" u="none" strike="noStrike" spc="600">
                <a:solidFill>
                  <a:srgbClr val="FD9F28"/>
                </a:solidFill>
                <a:ea typeface="Pretendard Bold"/>
              </a:rPr>
              <a:t>자바조아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ABDE2548-C1D0-5C4B-B69D-04BAF8034D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8150" y="1790700"/>
            <a:ext cx="2197100" cy="2197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 dirty="0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 dirty="0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 dirty="0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 dirty="0">
                <a:solidFill>
                  <a:srgbClr val="FD9F28"/>
                </a:solidFill>
                <a:latin typeface="Pretendard Bold"/>
              </a:rPr>
              <a:t> – </a:t>
            </a:r>
            <a:r>
              <a:rPr lang="ko-KR" altLang="en-US" sz="3600" dirty="0">
                <a:solidFill>
                  <a:srgbClr val="FD9F28"/>
                </a:solidFill>
                <a:latin typeface="Pretendard Bold"/>
                <a:ea typeface="Pretendard Bold"/>
              </a:rPr>
              <a:t>개발 주제</a:t>
            </a:r>
            <a:endParaRPr lang="ko-KR" sz="3600" b="0" i="0" u="none" strike="noStrike" dirty="0">
              <a:solidFill>
                <a:srgbClr val="FD9F28"/>
              </a:solidFill>
              <a:ea typeface="Pretendar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DB1B9C7-3702-CCD7-E0B3-5D7307480478}"/>
              </a:ext>
            </a:extLst>
          </p:cNvPr>
          <p:cNvSpPr txBox="1"/>
          <p:nvPr/>
        </p:nvSpPr>
        <p:spPr>
          <a:xfrm>
            <a:off x="1377950" y="3009900"/>
            <a:ext cx="15532100" cy="426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altLang="ko-KR" sz="4400" b="1" i="0" u="none" strike="noStrike" dirty="0">
                <a:solidFill>
                  <a:srgbClr val="FD9F28"/>
                </a:solidFill>
                <a:ea typeface="Pretendard Medium"/>
              </a:rPr>
              <a:t>SNS </a:t>
            </a:r>
            <a:r>
              <a:rPr lang="ko-KR" altLang="en-US" sz="4400" b="1" i="0" u="none" strike="noStrike" dirty="0">
                <a:solidFill>
                  <a:srgbClr val="FD9F28"/>
                </a:solidFill>
                <a:ea typeface="Pretendard Medium"/>
              </a:rPr>
              <a:t>연계 오프라인 이벤트 참여 시스템</a:t>
            </a:r>
            <a:endParaRPr lang="en-US" altLang="ko-KR" sz="4400" b="1" i="0" u="none" strike="noStrike" dirty="0">
              <a:solidFill>
                <a:srgbClr val="FD9F28"/>
              </a:solidFill>
              <a:ea typeface="Pretendard Medium"/>
            </a:endParaRPr>
          </a:p>
          <a:p>
            <a:pPr lvl="0" algn="ctr">
              <a:lnSpc>
                <a:spcPct val="115369"/>
              </a:lnSpc>
            </a:pPr>
            <a:r>
              <a:rPr lang="en-US" altLang="ko-KR" sz="4400" b="1" dirty="0">
                <a:solidFill>
                  <a:srgbClr val="FD9F28"/>
                </a:solidFill>
                <a:ea typeface="Pretendard Medium"/>
              </a:rPr>
              <a:t>&amp;</a:t>
            </a:r>
            <a:br>
              <a:rPr lang="en-US" altLang="ko-KR" sz="4400" b="1" dirty="0">
                <a:solidFill>
                  <a:srgbClr val="FD9F28"/>
                </a:solidFill>
                <a:ea typeface="Pretendard Medium"/>
              </a:rPr>
            </a:br>
            <a:r>
              <a:rPr lang="ko-KR" altLang="en-US" sz="4400" b="1" dirty="0">
                <a:solidFill>
                  <a:srgbClr val="FD9F28"/>
                </a:solidFill>
                <a:ea typeface="Pretendard Medium"/>
              </a:rPr>
              <a:t>숙박 및 지역 상품 연계 플랫폼</a:t>
            </a:r>
            <a:endParaRPr lang="ko-KR" sz="4400" b="1" i="0" u="none" strike="noStrike" dirty="0">
              <a:solidFill>
                <a:srgbClr val="FD9F28"/>
              </a:solidFill>
              <a:ea typeface="Pretendar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B729A-3EE4-29E6-9B6E-3F4008CC1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036604A-52E8-4E4D-9F31-441CC81FA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D0C15C4-763C-BF30-BF91-A5555BA73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808AC988-0D64-1100-E716-AE4CFCF23621}"/>
              </a:ext>
            </a:extLst>
          </p:cNvPr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 dirty="0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 dirty="0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 dirty="0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 dirty="0">
                <a:solidFill>
                  <a:srgbClr val="FD9F28"/>
                </a:solidFill>
                <a:latin typeface="Pretendard Bold"/>
              </a:rPr>
              <a:t> – </a:t>
            </a:r>
            <a:r>
              <a:rPr lang="ko-KR" altLang="en-US" sz="3600" dirty="0">
                <a:solidFill>
                  <a:srgbClr val="FD9F28"/>
                </a:solidFill>
                <a:latin typeface="Pretendard Bold"/>
                <a:ea typeface="Pretendard Bold"/>
              </a:rPr>
              <a:t>개발 주제</a:t>
            </a:r>
            <a:endParaRPr lang="ko-KR" sz="3600" b="0" i="0" u="none" strike="noStrike" dirty="0">
              <a:solidFill>
                <a:srgbClr val="FD9F28"/>
              </a:solidFill>
              <a:ea typeface="Pretendard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442F8DC-35C1-340C-7A99-6D1DDD1F155D}"/>
              </a:ext>
            </a:extLst>
          </p:cNvPr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5BD2614-EF7C-4993-B1DD-2295A94A4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2000" y="1873250"/>
            <a:ext cx="5843100" cy="78290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8048C0E-1ECC-4A91-83FB-7310369C0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2010646"/>
            <a:ext cx="7279195" cy="7702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B3A7EE-4ED6-4046-91BD-DE9771014C6C}"/>
              </a:ext>
            </a:extLst>
          </p:cNvPr>
          <p:cNvSpPr txBox="1"/>
          <p:nvPr/>
        </p:nvSpPr>
        <p:spPr>
          <a:xfrm>
            <a:off x="457200" y="9702328"/>
            <a:ext cx="9144000" cy="391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369"/>
              </a:lnSpc>
            </a:pPr>
            <a:r>
              <a:rPr lang="en-US" altLang="ko-KR" sz="1800" b="1" i="0" u="none" strike="noStrike">
                <a:solidFill>
                  <a:srgbClr val="FD9F28"/>
                </a:solidFill>
                <a:ea typeface="Pretendard Medium"/>
              </a:rPr>
              <a:t>SNS </a:t>
            </a:r>
            <a:r>
              <a:rPr lang="ko-KR" altLang="en-US" sz="1800" b="1" i="0" u="none" strike="noStrike">
                <a:solidFill>
                  <a:srgbClr val="FD9F28"/>
                </a:solidFill>
                <a:ea typeface="Pretendard Medium"/>
              </a:rPr>
              <a:t>연계 오프라인 이벤트 참여 시스템</a:t>
            </a:r>
            <a:endParaRPr lang="en-US" altLang="ko-KR" sz="1800" b="1" i="0" u="none" strike="noStrike" dirty="0">
              <a:solidFill>
                <a:srgbClr val="FD9F28"/>
              </a:solidFill>
              <a:ea typeface="Pretendard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F15364-3EE6-47AA-8754-B85FAB18F430}"/>
              </a:ext>
            </a:extLst>
          </p:cNvPr>
          <p:cNvSpPr txBox="1"/>
          <p:nvPr/>
        </p:nvSpPr>
        <p:spPr>
          <a:xfrm>
            <a:off x="10972800" y="9680591"/>
            <a:ext cx="289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>
                <a:solidFill>
                  <a:srgbClr val="FD9F28"/>
                </a:solidFill>
                <a:ea typeface="Pretendard Medium"/>
              </a:rPr>
              <a:t>숙박 및 지역 상품 연계 플랫폼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339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3" name="TextBox 3"/>
          <p:cNvSpPr txBox="1"/>
          <p:nvPr/>
        </p:nvSpPr>
        <p:spPr>
          <a:xfrm>
            <a:off x="1377950" y="2857500"/>
            <a:ext cx="155321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주말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집중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수요와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400" b="1" i="0" u="none" strike="noStrike" dirty="0">
                <a:solidFill>
                  <a:srgbClr val="D94925"/>
                </a:solidFill>
                <a:ea typeface="Pretendard Medium"/>
              </a:rPr>
              <a:t>평일</a:t>
            </a:r>
            <a:r>
              <a:rPr lang="en-US" sz="44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400" b="1" i="0" u="none" strike="noStrike" dirty="0">
                <a:solidFill>
                  <a:srgbClr val="D94925"/>
                </a:solidFill>
                <a:ea typeface="Pretendard Medium"/>
              </a:rPr>
              <a:t>저조한</a:t>
            </a:r>
            <a:r>
              <a:rPr lang="en-US" sz="44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400" b="1" i="0" u="none" strike="noStrike" dirty="0">
                <a:solidFill>
                  <a:srgbClr val="D94925"/>
                </a:solidFill>
                <a:ea typeface="Pretendard Medium"/>
              </a:rPr>
              <a:t>이용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으로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흔들리는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지역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300" b="1" i="0" u="none" strike="noStrike" dirty="0">
                <a:solidFill>
                  <a:srgbClr val="FD9F28"/>
                </a:solidFill>
                <a:ea typeface="Pretendard Medium"/>
              </a:rPr>
              <a:t>숙박</a:t>
            </a:r>
            <a:r>
              <a:rPr lang="en-US" sz="43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400" b="1" i="0" u="none" strike="noStrike" dirty="0">
                <a:solidFill>
                  <a:srgbClr val="D94925"/>
                </a:solidFill>
                <a:ea typeface="Pretendard Medium"/>
              </a:rPr>
              <a:t>가격</a:t>
            </a:r>
            <a:r>
              <a:rPr lang="en-US" sz="44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400" b="1" i="0" u="none" strike="noStrike" dirty="0">
                <a:solidFill>
                  <a:srgbClr val="D94925"/>
                </a:solidFill>
                <a:ea typeface="Pretendard Medium"/>
              </a:rPr>
              <a:t>경쟁력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75100" y="3949700"/>
            <a:ext cx="10337800" cy="154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22009"/>
              </a:lnSpc>
              <a:buClr>
                <a:srgbClr val="2A2A2A"/>
              </a:buClr>
              <a:buFont typeface="Arial"/>
              <a:buChar char="●"/>
            </a:pP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펜션과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한옥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등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숙박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시설은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주말에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수요가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몰려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가격이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상승하는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구조</a:t>
            </a:r>
          </a:p>
          <a:p>
            <a:pPr marL="342900" lvl="0" indent="-342900" algn="just">
              <a:lnSpc>
                <a:spcPct val="122009"/>
              </a:lnSpc>
              <a:buClr>
                <a:srgbClr val="2A2A2A"/>
              </a:buClr>
              <a:buFont typeface="Arial"/>
              <a:buChar char="●"/>
            </a:pP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주말을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제외한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평일에도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숙박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시설의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가격이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크게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저렴하지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않기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때문에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,</a:t>
            </a:r>
            <a:b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</a:b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이로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인해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지역의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가격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경쟁력이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저하되고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있는</a:t>
            </a:r>
            <a:r>
              <a:rPr lang="en-US" sz="2800" b="1" i="0" u="none" strike="noStrike">
                <a:solidFill>
                  <a:srgbClr val="2A2A2A"/>
                </a:solidFill>
                <a:latin typeface="Pretendard Light"/>
              </a:rPr>
              <a:t> </a:t>
            </a:r>
            <a:r>
              <a:rPr lang="ko-KR" sz="2800" b="1" i="0" u="none" strike="noStrike">
                <a:solidFill>
                  <a:srgbClr val="2A2A2A"/>
                </a:solidFill>
                <a:ea typeface="Pretendard Light"/>
              </a:rPr>
              <a:t>상황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0" y="7442200"/>
            <a:ext cx="8724900" cy="8763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900" y="6604000"/>
            <a:ext cx="1689100" cy="838200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3700" y="6070600"/>
            <a:ext cx="6121400" cy="26670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833100" y="6388100"/>
            <a:ext cx="5549900" cy="2044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관광객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차동수씨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(56·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부산시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)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는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“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휴가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때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가족과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경주를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자주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찾고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있지만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1" i="0" u="none" strike="noStrike">
                <a:solidFill>
                  <a:srgbClr val="000000"/>
                </a:solidFill>
                <a:ea typeface="Pretendard Light"/>
              </a:rPr>
              <a:t>바가지</a:t>
            </a:r>
            <a:r>
              <a:rPr lang="en-US" sz="2600" b="1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600" b="1" i="0" u="none" strike="noStrike">
                <a:solidFill>
                  <a:srgbClr val="000000"/>
                </a:solidFill>
                <a:ea typeface="Pretendard Light"/>
              </a:rPr>
              <a:t>요금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에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관광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기분을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망치고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있다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”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며</a:t>
            </a:r>
          </a:p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“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숙박업계의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시설기준에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따른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요금을</a:t>
            </a:r>
          </a:p>
          <a:p>
            <a:pPr lvl="0" algn="ctr">
              <a:lnSpc>
                <a:spcPct val="99600"/>
              </a:lnSpc>
            </a:pP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반드시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마련해야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한다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”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고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 </a:t>
            </a:r>
            <a:r>
              <a:rPr lang="ko-KR" sz="2600" b="0" i="0" u="none" strike="noStrike">
                <a:solidFill>
                  <a:srgbClr val="595959"/>
                </a:solidFill>
                <a:ea typeface="Pretendard Light"/>
              </a:rPr>
              <a:t>강조했다</a:t>
            </a:r>
            <a:r>
              <a:rPr lang="en-US" sz="2600" b="0" i="0" u="none" strike="noStrike">
                <a:solidFill>
                  <a:srgbClr val="595959"/>
                </a:solidFill>
                <a:latin typeface="Pretendard Light"/>
              </a:rPr>
              <a:t>.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문제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상황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900" y="5664200"/>
            <a:ext cx="14795500" cy="889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5753100" y="5791200"/>
            <a:ext cx="6883400" cy="63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84074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문제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해결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Process(SWOT)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73300" y="2362200"/>
            <a:ext cx="42037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5369"/>
              </a:lnSpc>
            </a:pPr>
            <a:r>
              <a:rPr lang="en-US" sz="4000" b="0" i="0" u="none" strike="noStrike" spc="100" dirty="0">
                <a:solidFill>
                  <a:srgbClr val="FC5230"/>
                </a:solidFill>
                <a:latin typeface="Pretendard SemiBold"/>
              </a:rPr>
              <a:t>Strengths(</a:t>
            </a:r>
            <a:r>
              <a:rPr lang="ko-KR" sz="4000" b="0" i="0" u="none" strike="noStrike" spc="100" dirty="0">
                <a:solidFill>
                  <a:srgbClr val="FC5230"/>
                </a:solidFill>
                <a:ea typeface="Pretendard SemiBold"/>
              </a:rPr>
              <a:t>강점</a:t>
            </a:r>
            <a:r>
              <a:rPr lang="en-US" sz="4000" b="0" i="0" u="none" strike="noStrike" spc="100" dirty="0">
                <a:solidFill>
                  <a:srgbClr val="FC5230"/>
                </a:solidFill>
                <a:latin typeface="Pretendard SemiBold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86900" y="2362200"/>
            <a:ext cx="46863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5369"/>
              </a:lnSpc>
            </a:pPr>
            <a:r>
              <a:rPr lang="en-US" sz="4000" b="0" i="0" u="none" strike="noStrike" spc="100" dirty="0">
                <a:solidFill>
                  <a:srgbClr val="568A35"/>
                </a:solidFill>
                <a:latin typeface="Pretendard SemiBold"/>
              </a:rPr>
              <a:t>Weaknesses(</a:t>
            </a:r>
            <a:r>
              <a:rPr lang="ko-KR" sz="4000" b="0" i="0" u="none" strike="noStrike" spc="100" dirty="0">
                <a:solidFill>
                  <a:srgbClr val="568A35"/>
                </a:solidFill>
                <a:ea typeface="Pretendard SemiBold"/>
              </a:rPr>
              <a:t>약점</a:t>
            </a:r>
            <a:r>
              <a:rPr lang="en-US" sz="4000" b="0" i="0" u="none" strike="noStrike" spc="100" dirty="0">
                <a:solidFill>
                  <a:srgbClr val="568A35"/>
                </a:solidFill>
                <a:latin typeface="Pretendard SemiBold"/>
              </a:rPr>
              <a:t>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73300" y="6007100"/>
            <a:ext cx="58674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5369"/>
              </a:lnSpc>
            </a:pPr>
            <a:r>
              <a:rPr lang="en-US" sz="4000" b="0" i="0" u="none" strike="noStrike" spc="100">
                <a:solidFill>
                  <a:srgbClr val="F0B112"/>
                </a:solidFill>
                <a:latin typeface="Pretendard SemiBold"/>
              </a:rPr>
              <a:t>Opportunities(</a:t>
            </a:r>
            <a:r>
              <a:rPr lang="ko-KR" sz="4000" b="0" i="0" u="none" strike="noStrike" spc="100">
                <a:solidFill>
                  <a:srgbClr val="F0B112"/>
                </a:solidFill>
                <a:ea typeface="Pretendard SemiBold"/>
              </a:rPr>
              <a:t>기회</a:t>
            </a:r>
            <a:r>
              <a:rPr lang="en-US" sz="4000" b="0" i="0" u="none" strike="noStrike" spc="100">
                <a:solidFill>
                  <a:srgbClr val="F0B112"/>
                </a:solidFill>
                <a:latin typeface="Pretendard SemiBold"/>
              </a:rPr>
              <a:t>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77400" y="6007100"/>
            <a:ext cx="58674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5369"/>
              </a:lnSpc>
            </a:pPr>
            <a:r>
              <a:rPr lang="en-US" sz="4000" b="0" i="0" u="none" strike="noStrike" spc="100">
                <a:solidFill>
                  <a:srgbClr val="4585FB"/>
                </a:solidFill>
                <a:latin typeface="Pretendard SemiBold"/>
              </a:rPr>
              <a:t>Threats(</a:t>
            </a:r>
            <a:r>
              <a:rPr lang="ko-KR" sz="4000" b="0" i="0" u="none" strike="noStrike" spc="100">
                <a:solidFill>
                  <a:srgbClr val="4585FB"/>
                </a:solidFill>
                <a:ea typeface="Pretendard SemiBold"/>
              </a:rPr>
              <a:t>위기</a:t>
            </a:r>
            <a:r>
              <a:rPr lang="en-US" sz="4000" b="0" i="0" u="none" strike="noStrike" spc="100">
                <a:solidFill>
                  <a:srgbClr val="4585FB"/>
                </a:solidFill>
                <a:latin typeface="Pretendard SemiBold"/>
              </a:rPr>
              <a:t>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62200" y="3136900"/>
            <a:ext cx="6083300" cy="212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15369"/>
              </a:lnSpc>
              <a:buClr>
                <a:srgbClr val="FD8A69"/>
              </a:buClr>
              <a:buFont typeface="Arial"/>
              <a:buChar char="●"/>
            </a:pP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경주의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Identity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에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가까운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자연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,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한옥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,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펜션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전문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중개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플랫폼</a:t>
            </a:r>
          </a:p>
          <a:p>
            <a:pPr marL="342900" lvl="0" indent="-342900" algn="l">
              <a:lnSpc>
                <a:spcPct val="115369"/>
              </a:lnSpc>
              <a:buClr>
                <a:srgbClr val="FD8A69"/>
              </a:buClr>
              <a:buFont typeface="Arial"/>
              <a:buChar char="●"/>
            </a:pP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신선한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지역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농가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재료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제공</a:t>
            </a:r>
          </a:p>
          <a:p>
            <a:pPr marL="342900" lvl="0" indent="-342900" algn="l">
              <a:lnSpc>
                <a:spcPct val="115369"/>
              </a:lnSpc>
              <a:buClr>
                <a:srgbClr val="FD8A69"/>
              </a:buClr>
              <a:buFont typeface="Arial"/>
              <a:buChar char="●"/>
            </a:pP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낮은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가격으로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인한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가격경쟁력</a:t>
            </a:r>
            <a:r>
              <a:rPr lang="en-US" sz="3000" b="0" i="0" u="none" strike="noStrike" spc="100">
                <a:solidFill>
                  <a:srgbClr val="FD8A69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D8A69"/>
                </a:solidFill>
                <a:ea typeface="Pretendard SemiBold"/>
              </a:rPr>
              <a:t>우위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63100" y="3162300"/>
            <a:ext cx="69215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15369"/>
              </a:lnSpc>
              <a:buClr>
                <a:srgbClr val="7DB249"/>
              </a:buClr>
              <a:buFont typeface="Arial"/>
              <a:buChar char="●"/>
            </a:pPr>
            <a:r>
              <a:rPr lang="ko-KR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지역</a:t>
            </a:r>
            <a:r>
              <a:rPr lang="en-US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맞춤</a:t>
            </a:r>
            <a:r>
              <a:rPr lang="en-US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en-US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플랫폼</a:t>
            </a:r>
            <a:r>
              <a:rPr lang="ko-KR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이기에</a:t>
            </a:r>
            <a:r>
              <a:rPr lang="en-US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홍보가</a:t>
            </a:r>
            <a:r>
              <a:rPr lang="en-US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ko-KR" sz="3000" b="0" i="0" u="none" strike="noStrike" spc="100">
                <a:solidFill>
                  <a:srgbClr val="7DB24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어려움</a:t>
            </a:r>
            <a:endParaRPr lang="en-US" altLang="ko-KR" sz="3000" b="0" i="0" u="none" strike="noStrike" spc="100">
              <a:solidFill>
                <a:srgbClr val="7DB249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362200" y="6896100"/>
            <a:ext cx="60833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15369"/>
              </a:lnSpc>
              <a:buClr>
                <a:srgbClr val="F0B112"/>
              </a:buClr>
              <a:buFont typeface="Arial"/>
              <a:buChar char="●"/>
            </a:pP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SNS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의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높은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홍보효과</a:t>
            </a:r>
          </a:p>
          <a:p>
            <a:pPr marL="342900" lvl="0" indent="-342900" algn="l">
              <a:lnSpc>
                <a:spcPct val="115369"/>
              </a:lnSpc>
              <a:buClr>
                <a:srgbClr val="F0B112"/>
              </a:buClr>
              <a:buFont typeface="Arial"/>
              <a:buChar char="●"/>
            </a:pP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AI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에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대한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높은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관심도</a:t>
            </a:r>
          </a:p>
          <a:p>
            <a:pPr marL="342900" lvl="0" indent="-342900" algn="l">
              <a:lnSpc>
                <a:spcPct val="115369"/>
              </a:lnSpc>
              <a:buClr>
                <a:srgbClr val="F0B112"/>
              </a:buClr>
              <a:buFont typeface="Arial"/>
              <a:buChar char="●"/>
            </a:pP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APEC </a:t>
            </a:r>
            <a:r>
              <a:rPr lang="ko-KR" sz="3000" b="0" i="0" u="none" strike="noStrike" spc="100">
                <a:solidFill>
                  <a:srgbClr val="F0B112"/>
                </a:solidFill>
                <a:ea typeface="Pretendard SemiBold"/>
              </a:rPr>
              <a:t>개최로</a:t>
            </a:r>
            <a:r>
              <a:rPr lang="en-US" sz="3000" b="0" i="0" u="none" strike="noStrike" spc="10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>
                <a:solidFill>
                  <a:srgbClr val="F0B112"/>
                </a:solidFill>
                <a:ea typeface="Pretendard SemiBold"/>
              </a:rPr>
              <a:t>인</a:t>
            </a:r>
            <a:r>
              <a:rPr lang="ko-KR" altLang="en-US" sz="3000" b="0" i="0" u="none" strike="noStrike" spc="100">
                <a:solidFill>
                  <a:srgbClr val="F0B112"/>
                </a:solidFill>
                <a:ea typeface="Pretendard SemiBold"/>
              </a:rPr>
              <a:t>해</a:t>
            </a:r>
            <a:r>
              <a:rPr lang="en-US" sz="3000" b="0" i="0" u="none" strike="noStrike" spc="10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증가할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숙소</a:t>
            </a:r>
            <a:r>
              <a:rPr lang="en-US" sz="3000" b="0" i="0" u="none" strike="noStrike" spc="100" dirty="0">
                <a:solidFill>
                  <a:srgbClr val="F0B112"/>
                </a:solidFill>
                <a:latin typeface="Pretendard SemiBold"/>
              </a:rPr>
              <a:t> </a:t>
            </a:r>
            <a:r>
              <a:rPr lang="ko-KR" sz="3000" b="0" i="0" u="none" strike="noStrike" spc="100" dirty="0">
                <a:solidFill>
                  <a:srgbClr val="F0B112"/>
                </a:solidFill>
                <a:ea typeface="Pretendard SemiBold"/>
              </a:rPr>
              <a:t>수요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1C1245-7D16-41DA-A3B6-66FDCBD9E83F}"/>
              </a:ext>
            </a:extLst>
          </p:cNvPr>
          <p:cNvSpPr txBox="1"/>
          <p:nvPr/>
        </p:nvSpPr>
        <p:spPr>
          <a:xfrm>
            <a:off x="9601200" y="6819900"/>
            <a:ext cx="78486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15369"/>
              </a:lnSpc>
              <a:buClr>
                <a:srgbClr val="18A8F1"/>
              </a:buClr>
              <a:buFont typeface="Arial"/>
              <a:buChar char="●"/>
            </a:pP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이미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많은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숙박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예약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플랫폼이 존재함</a:t>
            </a:r>
            <a:endParaRPr lang="en-US" sz="3000" b="0" i="0" u="none" strike="noStrike" spc="100">
              <a:solidFill>
                <a:srgbClr val="18A8F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342900" lvl="0" indent="-342900" algn="l">
              <a:lnSpc>
                <a:spcPct val="115369"/>
              </a:lnSpc>
              <a:buClr>
                <a:srgbClr val="18A8F1"/>
              </a:buClr>
              <a:buFont typeface="Arial"/>
              <a:buChar char="●"/>
            </a:pP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지역업체들이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우리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alt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플랫폼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에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참여하게</a:t>
            </a:r>
            <a:r>
              <a:rPr lang="en-US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ko-KR" sz="3000" b="0" i="0" u="none" strike="noStrike" spc="100">
                <a:solidFill>
                  <a:srgbClr val="18A8F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만들어야함</a:t>
            </a:r>
            <a:endParaRPr lang="en-US" altLang="ko-KR" sz="3000" spc="100">
              <a:solidFill>
                <a:srgbClr val="18A8F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645881"/>
              </p:ext>
            </p:extLst>
          </p:nvPr>
        </p:nvGraphicFramePr>
        <p:xfrm>
          <a:off x="1765300" y="2209800"/>
          <a:ext cx="14782800" cy="7366000"/>
        </p:xfrm>
        <a:graphic>
          <a:graphicData uri="http://schemas.openxmlformats.org/drawingml/2006/table">
            <a:tbl>
              <a:tblPr/>
              <a:tblGrid>
                <a:gridCol w="369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9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5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415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Product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(</a:t>
                      </a:r>
                      <a:r>
                        <a:rPr lang="ko-KR" sz="3000" b="1" i="0" u="none" strike="noStrike">
                          <a:solidFill>
                            <a:srgbClr val="FFFFFF"/>
                          </a:solidFill>
                          <a:ea typeface="Pretendard Medium"/>
                        </a:rPr>
                        <a:t>상품</a:t>
                      </a: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)</a:t>
                      </a:r>
                    </a:p>
                  </a:txBody>
                  <a:tcPr marL="19050" marR="19050" marT="19050" marB="19050" anchor="ctr">
                    <a:lnL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9F28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지역</a:t>
                      </a: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한옥</a:t>
                      </a: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Medium"/>
                        </a:rPr>
                        <a:t>, </a:t>
                      </a: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펜션</a:t>
                      </a: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Medium"/>
                        </a:rPr>
                        <a:t>, </a:t>
                      </a: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캠핑장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지역</a:t>
                      </a: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농수산물</a:t>
                      </a: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Medium"/>
                        </a:rPr>
                        <a:t>, </a:t>
                      </a:r>
                      <a:r>
                        <a:rPr lang="ko-KR" sz="2500" b="0" i="0" u="none" strike="noStrike">
                          <a:solidFill>
                            <a:srgbClr val="595959"/>
                          </a:solidFill>
                          <a:ea typeface="Pretendard Medium"/>
                        </a:rPr>
                        <a:t>축산물</a:t>
                      </a:r>
                    </a:p>
                  </a:txBody>
                  <a:tcPr marL="19050" marR="19050" marT="19050" marB="19050" anchor="ctr">
                    <a:lnL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FC5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FC5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72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F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15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Price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(</a:t>
                      </a:r>
                      <a:r>
                        <a:rPr lang="ko-KR" sz="3000" b="1" i="0" u="none" strike="noStrike">
                          <a:solidFill>
                            <a:srgbClr val="FFFFFF"/>
                          </a:solidFill>
                          <a:ea typeface="Pretendard Medium"/>
                        </a:rPr>
                        <a:t>가격</a:t>
                      </a: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)</a:t>
                      </a:r>
                    </a:p>
                  </a:txBody>
                  <a:tcPr marL="19050" marR="19050" marT="19050" marB="19050" anchor="ctr">
                    <a:lnL w="536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9F28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숙박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관련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: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공급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지속화로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인해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낮은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가격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유도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지역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농수산물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,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축산물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: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유통과정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축소로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낮은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가격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형성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 </a:t>
                      </a:r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681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15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Promotion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(</a:t>
                      </a:r>
                      <a:r>
                        <a:rPr lang="ko-KR" sz="3000" b="1" i="0" u="none" strike="noStrike">
                          <a:solidFill>
                            <a:srgbClr val="FFFFFF"/>
                          </a:solidFill>
                          <a:ea typeface="Pretendard Medium"/>
                        </a:rPr>
                        <a:t>판매촉진</a:t>
                      </a: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)</a:t>
                      </a:r>
                    </a:p>
                  </a:txBody>
                  <a:tcPr marL="19050" marR="19050" marT="19050" marB="19050" anchor="ctr">
                    <a:lnL w="536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9F28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SNS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이벤트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: SNS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인증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이벤트를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통해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홍보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,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지역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기념품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할인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쿠폰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증정</a:t>
                      </a:r>
                      <a:endParaRPr lang="en-US" sz="1100" dirty="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광고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및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홍보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: </a:t>
                      </a:r>
                      <a:r>
                        <a:rPr lang="ko-KR" altLang="en-US" sz="2500" b="0" i="0" u="none" strike="noStrike">
                          <a:solidFill>
                            <a:srgbClr val="656565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제휴업체에게</a:t>
                      </a:r>
                      <a:r>
                        <a:rPr lang="ko-KR" alt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광고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및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홍보를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낮은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단가로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제공하여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공급자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유치</a:t>
                      </a:r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D0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FC5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15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Place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(</a:t>
                      </a:r>
                      <a:r>
                        <a:rPr lang="ko-KR" sz="3000" b="1" i="0" u="none" strike="noStrike">
                          <a:solidFill>
                            <a:srgbClr val="FFFFFF"/>
                          </a:solidFill>
                          <a:ea typeface="Pretendard Medium"/>
                        </a:rPr>
                        <a:t>유통채널</a:t>
                      </a: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latin typeface="Pretendard Medium"/>
                        </a:rPr>
                        <a:t>)</a:t>
                      </a:r>
                    </a:p>
                  </a:txBody>
                  <a:tcPr marL="19050" marR="19050" marT="19050" marB="19050" anchor="ctr">
                    <a:lnL w="536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9F28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지역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빈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점포를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활용한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소규모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물류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HUB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형성</a:t>
                      </a:r>
                      <a:endParaRPr lang="en-US" sz="1100" dirty="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altLang="en-US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각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물류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HUB</a:t>
                      </a:r>
                      <a:r>
                        <a:rPr 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에서</a:t>
                      </a:r>
                      <a:r>
                        <a:rPr lang="en-US" altLang="ko-KR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 </a:t>
                      </a:r>
                      <a:r>
                        <a:rPr lang="ko-KR" altLang="en-US" sz="2500" b="0" i="0" u="none" strike="noStrike">
                          <a:solidFill>
                            <a:srgbClr val="656565"/>
                          </a:solidFill>
                          <a:ea typeface="Pretendard Medium"/>
                        </a:rPr>
                        <a:t>예약한 숙소로</a:t>
                      </a:r>
                      <a:r>
                        <a:rPr lang="en-US" sz="2500" b="0" i="0" u="none" strike="noStrike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빠른</a:t>
                      </a:r>
                      <a:r>
                        <a:rPr lang="en-US" sz="2500" b="0" i="0" u="none" strike="noStrike" dirty="0">
                          <a:solidFill>
                            <a:srgbClr val="656565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2500" b="0" i="0" u="none" strike="noStrike" dirty="0">
                          <a:solidFill>
                            <a:srgbClr val="656565"/>
                          </a:solidFill>
                          <a:ea typeface="Pretendard Medium"/>
                        </a:rPr>
                        <a:t>배송</a:t>
                      </a:r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04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2273300" y="673100"/>
            <a:ext cx="84074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문제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해결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Process(4P)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26050" y="3390900"/>
            <a:ext cx="7835900" cy="1257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4100" b="1" i="0" u="none" strike="noStrike">
                <a:solidFill>
                  <a:srgbClr val="FD9F28"/>
                </a:solidFill>
                <a:latin typeface="Pretendard Medium"/>
              </a:rPr>
              <a:t>1. </a:t>
            </a:r>
            <a:r>
              <a:rPr lang="ko-KR" sz="4100" b="1" i="0" u="none" strike="noStrike">
                <a:solidFill>
                  <a:srgbClr val="FD9F28"/>
                </a:solidFill>
                <a:ea typeface="Pretendard Medium"/>
              </a:rPr>
              <a:t>평일</a:t>
            </a:r>
            <a:r>
              <a:rPr lang="en-US" sz="41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FD9F28"/>
                </a:solidFill>
                <a:ea typeface="Pretendard Medium"/>
              </a:rPr>
              <a:t>수요로</a:t>
            </a:r>
            <a:r>
              <a:rPr lang="en-US" sz="41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FD9F28"/>
                </a:solidFill>
                <a:ea typeface="Pretendard Medium"/>
              </a:rPr>
              <a:t>주말</a:t>
            </a:r>
            <a:r>
              <a:rPr lang="en-US" sz="4100" b="1" i="0" u="none" strike="noStrike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D94925"/>
                </a:solidFill>
                <a:ea typeface="Pretendard Medium"/>
              </a:rPr>
              <a:t>숙박</a:t>
            </a:r>
            <a:r>
              <a:rPr lang="en-US" sz="4100" b="1" i="0" u="none" strike="noStrike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D94925"/>
                </a:solidFill>
                <a:ea typeface="Pretendard Medium"/>
              </a:rPr>
              <a:t>요금</a:t>
            </a:r>
            <a:r>
              <a:rPr lang="en-US" sz="4100" b="1" i="0" u="none" strike="noStrike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>
                <a:solidFill>
                  <a:srgbClr val="D94925"/>
                </a:solidFill>
                <a:ea typeface="Pretendard Medium"/>
              </a:rPr>
              <a:t>안정화</a:t>
            </a:r>
          </a:p>
          <a:p>
            <a:pPr lvl="0" algn="ctr">
              <a:lnSpc>
                <a:spcPct val="115369"/>
              </a:lnSpc>
            </a:pPr>
            <a:r>
              <a:rPr lang="ko-KR" sz="3000" b="1" i="0" u="none" strike="noStrike">
                <a:solidFill>
                  <a:srgbClr val="595959"/>
                </a:solidFill>
                <a:ea typeface="Pretendard Medium"/>
              </a:rPr>
              <a:t>안정적인</a:t>
            </a:r>
            <a:r>
              <a:rPr lang="en-US" sz="3000" b="1" i="0" u="none" strike="noStrike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595959"/>
                </a:solidFill>
                <a:ea typeface="Pretendard Medium"/>
              </a:rPr>
              <a:t>이용자</a:t>
            </a:r>
            <a:r>
              <a:rPr lang="en-US" sz="3000" b="1" i="0" u="none" strike="noStrike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>
                <a:solidFill>
                  <a:srgbClr val="595959"/>
                </a:solidFill>
                <a:ea typeface="Pretendard Medium"/>
              </a:rPr>
              <a:t>공급</a:t>
            </a:r>
            <a:r>
              <a:rPr lang="ko-KR" sz="3000" b="0" i="0" u="none" strike="noStrike">
                <a:solidFill>
                  <a:srgbClr val="595959"/>
                </a:solidFill>
                <a:ea typeface="Pretendard Medium"/>
              </a:rPr>
              <a:t>으로</a:t>
            </a:r>
            <a:r>
              <a:rPr lang="en-US" sz="3000" b="0" i="0" u="none" strike="noStrike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595959"/>
                </a:solidFill>
                <a:ea typeface="Pretendard Medium"/>
              </a:rPr>
              <a:t>주말</a:t>
            </a:r>
            <a:r>
              <a:rPr lang="en-US" sz="3000" b="0" i="0" u="none" strike="noStrike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595959"/>
                </a:solidFill>
                <a:ea typeface="Pretendard Medium"/>
              </a:rPr>
              <a:t>요금</a:t>
            </a:r>
            <a:r>
              <a:rPr lang="en-US" sz="3000" b="0" i="0" u="none" strike="noStrike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595959"/>
                </a:solidFill>
                <a:ea typeface="Pretendard Medium"/>
              </a:rPr>
              <a:t>완화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584450" y="5524500"/>
            <a:ext cx="13119100" cy="2324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5369"/>
              </a:lnSpc>
            </a:pP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2.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공급자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,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소비자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모두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윈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-</a:t>
            </a:r>
            <a:r>
              <a:rPr lang="ko-KR" sz="4100" b="1" i="0" u="none" strike="noStrike" dirty="0">
                <a:solidFill>
                  <a:srgbClr val="D94925"/>
                </a:solidFill>
                <a:ea typeface="Pretendard Medium"/>
              </a:rPr>
              <a:t>윈</a:t>
            </a:r>
            <a:r>
              <a:rPr lang="en-US" sz="4100" b="1" i="0" u="none" strike="noStrike" dirty="0">
                <a:solidFill>
                  <a:srgbClr val="D94925"/>
                </a:solidFill>
                <a:latin typeface="Pretendard Medium"/>
              </a:rPr>
              <a:t>(WIN-WIN)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할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수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있는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상생</a:t>
            </a:r>
            <a:r>
              <a:rPr lang="en-US" sz="4100" b="1" i="0" u="none" strike="noStrike" dirty="0">
                <a:solidFill>
                  <a:srgbClr val="FD9F28"/>
                </a:solidFill>
                <a:latin typeface="Pretendard Medium"/>
              </a:rPr>
              <a:t> </a:t>
            </a:r>
            <a:r>
              <a:rPr lang="ko-KR" sz="4100" b="1" i="0" u="none" strike="noStrike" dirty="0">
                <a:solidFill>
                  <a:srgbClr val="FD9F28"/>
                </a:solidFill>
                <a:ea typeface="Pretendard Medium"/>
              </a:rPr>
              <a:t>모델</a:t>
            </a:r>
          </a:p>
          <a:p>
            <a:pPr lvl="0" algn="ctr">
              <a:lnSpc>
                <a:spcPct val="115369"/>
              </a:lnSpc>
            </a:pP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저렴한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숙박과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신선한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지역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재료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 dirty="0" err="1">
                <a:solidFill>
                  <a:srgbClr val="595959"/>
                </a:solidFill>
                <a:ea typeface="Pretendard Medium"/>
              </a:rPr>
              <a:t>직배송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제공</a:t>
            </a:r>
            <a:b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</a:b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경주의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대표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음식을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595959"/>
                </a:solidFill>
                <a:ea typeface="Pretendard Medium"/>
              </a:rPr>
              <a:t>밀키트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간편하게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제공</a:t>
            </a:r>
            <a:b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</a:b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-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신선한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재료와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숙소를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곳에서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, </a:t>
            </a:r>
            <a:r>
              <a:rPr lang="ko-KR" sz="3000" b="1" i="0" u="none" strike="noStrike" dirty="0">
                <a:solidFill>
                  <a:srgbClr val="595959"/>
                </a:solidFill>
                <a:ea typeface="Pretendard Medium"/>
              </a:rPr>
              <a:t>소비자</a:t>
            </a:r>
            <a:r>
              <a:rPr lang="en-US" sz="3000" b="1" i="0" u="none" strike="noStrike" dirty="0">
                <a:solidFill>
                  <a:srgbClr val="595959"/>
                </a:solidFill>
                <a:latin typeface="Pretendard Medium"/>
              </a:rPr>
              <a:t>·</a:t>
            </a:r>
            <a:r>
              <a:rPr lang="ko-KR" sz="3000" b="1" i="0" u="none" strike="noStrike" dirty="0">
                <a:solidFill>
                  <a:srgbClr val="595959"/>
                </a:solidFill>
                <a:ea typeface="Pretendard Medium"/>
              </a:rPr>
              <a:t>소상공인</a:t>
            </a:r>
            <a:r>
              <a:rPr lang="en-US" sz="30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595959"/>
                </a:solidFill>
                <a:ea typeface="Pretendard Medium"/>
              </a:rPr>
              <a:t>상생</a:t>
            </a:r>
            <a:r>
              <a:rPr lang="en-US" sz="3000" b="1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1" i="0" u="none" strike="noStrike" dirty="0">
                <a:solidFill>
                  <a:srgbClr val="595959"/>
                </a:solidFill>
                <a:ea typeface="Pretendard Medium"/>
              </a:rPr>
              <a:t>구조</a:t>
            </a:r>
            <a:r>
              <a:rPr lang="en-US" sz="3000" b="0" i="0" u="none" strike="noStrike" dirty="0">
                <a:solidFill>
                  <a:srgbClr val="595959"/>
                </a:solidFill>
                <a:latin typeface="Pretendard Medium"/>
              </a:rPr>
              <a:t> </a:t>
            </a:r>
            <a:r>
              <a:rPr lang="ko-KR" sz="3000" b="0" i="0" u="none" strike="noStrike" dirty="0">
                <a:solidFill>
                  <a:srgbClr val="595959"/>
                </a:solidFill>
                <a:ea typeface="Pretendard Medium"/>
              </a:rPr>
              <a:t>형성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39900" y="990600"/>
            <a:ext cx="5461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562100"/>
            <a:ext cx="15989300" cy="25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273300" y="673100"/>
            <a:ext cx="55118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개발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배경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-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기획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목표</a:t>
            </a:r>
            <a:r>
              <a:rPr lang="en-US" sz="3600" b="0" i="0" u="none" strike="noStrike">
                <a:solidFill>
                  <a:srgbClr val="FD9F28"/>
                </a:solidFill>
                <a:latin typeface="Pretendard Bold"/>
              </a:rPr>
              <a:t> &amp; </a:t>
            </a:r>
            <a:r>
              <a:rPr lang="ko-KR" sz="3600" b="0" i="0" u="none" strike="noStrike">
                <a:solidFill>
                  <a:srgbClr val="FD9F28"/>
                </a:solidFill>
                <a:ea typeface="Pretendard Bold"/>
              </a:rPr>
              <a:t>방향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9500" y="736600"/>
            <a:ext cx="977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4300" b="1" i="0" u="none" strike="noStrike" spc="-200">
                <a:solidFill>
                  <a:srgbClr val="FD9F28"/>
                </a:solidFill>
                <a:latin typeface="Poppins ExtraLight"/>
              </a:rPr>
              <a:t>02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2533</Words>
  <Application>Microsoft Macintosh PowerPoint</Application>
  <PresentationFormat>사용자 지정</PresentationFormat>
  <Paragraphs>396</Paragraphs>
  <Slides>35</Slides>
  <Notes>35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6" baseType="lpstr">
      <vt:lpstr>Pretendard Bold</vt:lpstr>
      <vt:lpstr>Wingdings</vt:lpstr>
      <vt:lpstr>Pretendard Regular</vt:lpstr>
      <vt:lpstr>맑은 고딕</vt:lpstr>
      <vt:lpstr>Pretendard SemiBold</vt:lpstr>
      <vt:lpstr>Pretendard Medium</vt:lpstr>
      <vt:lpstr>Arial</vt:lpstr>
      <vt:lpstr>Poppins ExtraLight</vt:lpstr>
      <vt:lpstr>Pretendard 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권민지</cp:lastModifiedBy>
  <cp:revision>18</cp:revision>
  <dcterms:created xsi:type="dcterms:W3CDTF">2006-08-16T00:00:00Z</dcterms:created>
  <dcterms:modified xsi:type="dcterms:W3CDTF">2024-12-01T02:41:23Z</dcterms:modified>
</cp:coreProperties>
</file>

<file path=docProps/thumbnail.jpeg>
</file>